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095" r:id="rId5"/>
  </p:sldMasterIdLst>
  <p:notesMasterIdLst>
    <p:notesMasterId r:id="rId40"/>
  </p:notesMasterIdLst>
  <p:handoutMasterIdLst>
    <p:handoutMasterId r:id="rId41"/>
  </p:handoutMasterIdLst>
  <p:sldIdLst>
    <p:sldId id="2076136306" r:id="rId6"/>
    <p:sldId id="2076136307" r:id="rId7"/>
    <p:sldId id="2076136308" r:id="rId8"/>
    <p:sldId id="2076136309" r:id="rId9"/>
    <p:sldId id="264" r:id="rId10"/>
    <p:sldId id="2076136310" r:id="rId11"/>
    <p:sldId id="2076136311" r:id="rId12"/>
    <p:sldId id="259" r:id="rId13"/>
    <p:sldId id="288" r:id="rId14"/>
    <p:sldId id="2076136312" r:id="rId15"/>
    <p:sldId id="260" r:id="rId16"/>
    <p:sldId id="2076136304" r:id="rId17"/>
    <p:sldId id="290" r:id="rId18"/>
    <p:sldId id="267" r:id="rId19"/>
    <p:sldId id="278" r:id="rId20"/>
    <p:sldId id="2076136313" r:id="rId21"/>
    <p:sldId id="289" r:id="rId22"/>
    <p:sldId id="275" r:id="rId23"/>
    <p:sldId id="287" r:id="rId24"/>
    <p:sldId id="277" r:id="rId25"/>
    <p:sldId id="268" r:id="rId26"/>
    <p:sldId id="295" r:id="rId27"/>
    <p:sldId id="2076136314" r:id="rId28"/>
    <p:sldId id="292" r:id="rId29"/>
    <p:sldId id="2076136315" r:id="rId30"/>
    <p:sldId id="293" r:id="rId31"/>
    <p:sldId id="2076136317" r:id="rId32"/>
    <p:sldId id="2076136318" r:id="rId33"/>
    <p:sldId id="2076136305" r:id="rId34"/>
    <p:sldId id="2076136319" r:id="rId35"/>
    <p:sldId id="269" r:id="rId36"/>
    <p:sldId id="279" r:id="rId37"/>
    <p:sldId id="281" r:id="rId38"/>
    <p:sldId id="294" r:id="rId39"/>
  </p:sldIdLst>
  <p:sldSz cx="14630400" cy="8229600"/>
  <p:notesSz cx="6858000" cy="9144000"/>
  <p:embeddedFontLst>
    <p:embeddedFont>
      <p:font typeface="Calibri" panose="020F0502020204030204" pitchFamily="34"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Poppins" pitchFamily="2" charset="77"/>
      <p:regular r:id="rId50"/>
      <p:bold r:id="rId51"/>
      <p:italic r:id="rId52"/>
      <p:boldItalic r:id="rId53"/>
    </p:embeddedFont>
    <p:embeddedFont>
      <p:font typeface="Poppins Light" panose="020B0604020202020204" pitchFamily="34" charset="0"/>
      <p:regular r:id="rId54"/>
      <p:italic r:id="rId55"/>
    </p:embeddedFont>
    <p:embeddedFont>
      <p:font typeface="Segoe UI" panose="020B0502040204020203" pitchFamily="34" charset="0"/>
      <p:regular r:id="rId56"/>
      <p:bold r:id="rId57"/>
      <p:italic r:id="rId58"/>
      <p:boldItalic r:id="rId59"/>
    </p:embeddedFont>
    <p:embeddedFont>
      <p:font typeface="Segoe UI Semibold" panose="020B0502040204020203" pitchFamily="34" charset="0"/>
      <p:regular r:id="rId60"/>
      <p:bold r:id="rId61"/>
      <p:italic r:id="rId62"/>
      <p:boldItalic r:id="rId63"/>
    </p:embeddedFont>
    <p:embeddedFont>
      <p:font typeface="Segoe UI Semibold (Headings)" panose="020B0702040204020203" pitchFamily="34" charset="0"/>
      <p:regular r:id="rId64"/>
      <p:bold r:id="rId65"/>
      <p:italic r:id="rId66"/>
      <p:boldItalic r:id="rId67"/>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B2DE8E9-9E55-4C3F-8350-4C1FC5FEEBDE}">
          <p14:sldIdLst>
            <p14:sldId id="2076136306"/>
          </p14:sldIdLst>
        </p14:section>
        <p14:section name="Introduction" id="{9160757C-31DC-7945-A4FA-CCD2E5C09574}">
          <p14:sldIdLst>
            <p14:sldId id="2076136307"/>
            <p14:sldId id="2076136308"/>
          </p14:sldIdLst>
        </p14:section>
        <p14:section name="Common Ideas" id="{EDE90326-AFD9-D74F-A06D-F0832636327A}">
          <p14:sldIdLst>
            <p14:sldId id="2076136309"/>
            <p14:sldId id="264"/>
          </p14:sldIdLst>
        </p14:section>
        <p14:section name="Churn Prediction" id="{12DF9CCB-95B7-3948-99E8-3940BC7F8B97}">
          <p14:sldIdLst>
            <p14:sldId id="2076136310"/>
            <p14:sldId id="2076136311"/>
            <p14:sldId id="259"/>
            <p14:sldId id="288"/>
            <p14:sldId id="2076136312"/>
            <p14:sldId id="260"/>
            <p14:sldId id="2076136304"/>
            <p14:sldId id="290"/>
            <p14:sldId id="267"/>
            <p14:sldId id="278"/>
            <p14:sldId id="2076136313"/>
            <p14:sldId id="289"/>
            <p14:sldId id="275"/>
            <p14:sldId id="287"/>
            <p14:sldId id="277"/>
            <p14:sldId id="268"/>
            <p14:sldId id="295"/>
          </p14:sldIdLst>
        </p14:section>
        <p14:section name="Customer Support" id="{429E3C23-7F2E-4C41-BB91-BF76D7C85F4A}">
          <p14:sldIdLst>
            <p14:sldId id="2076136314"/>
            <p14:sldId id="292"/>
            <p14:sldId id="2076136315"/>
            <p14:sldId id="293"/>
          </p14:sldIdLst>
        </p14:section>
        <p14:section name="Conclusion" id="{3EE631CE-F533-8248-ACA0-81C1EEC0747F}">
          <p14:sldIdLst>
            <p14:sldId id="2076136317"/>
            <p14:sldId id="2076136318"/>
            <p14:sldId id="2076136305"/>
          </p14:sldIdLst>
        </p14:section>
        <p14:section name="Appendix" id="{04185286-C750-D946-98F4-C73CA4EEB305}">
          <p14:sldIdLst>
            <p14:sldId id="2076136319"/>
            <p14:sldId id="269"/>
            <p14:sldId id="279"/>
            <p14:sldId id="281"/>
            <p14:sldId id="294"/>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23F"/>
    <a:srgbClr val="001F60"/>
    <a:srgbClr val="FFFFFF"/>
    <a:srgbClr val="9BF00B"/>
    <a:srgbClr val="012F91"/>
    <a:srgbClr val="002060"/>
    <a:srgbClr val="A3F6FF"/>
    <a:srgbClr val="53EDFF"/>
    <a:srgbClr val="50E6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6" autoAdjust="0"/>
    <p:restoredTop sz="94272" autoAdjust="0"/>
  </p:normalViewPr>
  <p:slideViewPr>
    <p:cSldViewPr snapToGrid="0" snapToObjects="1">
      <p:cViewPr varScale="1">
        <p:scale>
          <a:sx n="112" d="100"/>
          <a:sy n="112" d="100"/>
        </p:scale>
        <p:origin x="176" y="280"/>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56" d="100"/>
          <a:sy n="56" d="100"/>
        </p:scale>
        <p:origin x="1732"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5" Type="http://schemas.openxmlformats.org/officeDocument/2006/relationships/slideMaster" Target="slideMasters/slideMaster2.xml"/><Relationship Id="rId61" Type="http://schemas.openxmlformats.org/officeDocument/2006/relationships/font" Target="fonts/font20.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5.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9.fntdata"/><Relationship Id="rId55"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5F9117-B387-264A-819E-2D39467589AD}" type="doc">
      <dgm:prSet loTypeId="urn:microsoft.com/office/officeart/2009/3/layout/StepUpProcess" loCatId="" qsTypeId="urn:microsoft.com/office/officeart/2005/8/quickstyle/simple1" qsCatId="simple" csTypeId="urn:microsoft.com/office/officeart/2005/8/colors/accent2_1" csCatId="accent2" phldr="1"/>
      <dgm:spPr/>
      <dgm:t>
        <a:bodyPr/>
        <a:lstStyle/>
        <a:p>
          <a:endParaRPr lang="en-GB"/>
        </a:p>
      </dgm:t>
    </dgm:pt>
    <dgm:pt modelId="{B05CA31F-7767-CC46-B210-23F8C9F5995F}">
      <dgm:prSet phldrT="[Text]"/>
      <dgm:spPr/>
      <dgm:t>
        <a:bodyPr/>
        <a:lstStyle/>
        <a:p>
          <a:r>
            <a:rPr lang="en-GB" dirty="0"/>
            <a:t>Security</a:t>
          </a:r>
        </a:p>
      </dgm:t>
    </dgm:pt>
    <dgm:pt modelId="{241C1B48-930B-8440-B9C4-FB260C7F754D}" type="parTrans" cxnId="{215C4B9E-8828-1440-B906-DF503A5A116A}">
      <dgm:prSet/>
      <dgm:spPr/>
      <dgm:t>
        <a:bodyPr/>
        <a:lstStyle/>
        <a:p>
          <a:endParaRPr lang="en-GB"/>
        </a:p>
      </dgm:t>
    </dgm:pt>
    <dgm:pt modelId="{94060930-DB12-C843-8D58-3822D20475AA}" type="sibTrans" cxnId="{215C4B9E-8828-1440-B906-DF503A5A116A}">
      <dgm:prSet/>
      <dgm:spPr/>
      <dgm:t>
        <a:bodyPr/>
        <a:lstStyle/>
        <a:p>
          <a:endParaRPr lang="en-GB"/>
        </a:p>
      </dgm:t>
    </dgm:pt>
    <dgm:pt modelId="{3CA0A2BB-6FB0-4047-B377-242A2F0AF1DA}">
      <dgm:prSet phldrT="[Text]"/>
      <dgm:spPr/>
      <dgm:t>
        <a:bodyPr/>
        <a:lstStyle/>
        <a:p>
          <a:r>
            <a:rPr lang="en-GB" dirty="0"/>
            <a:t>Cost &amp; ROI</a:t>
          </a:r>
        </a:p>
      </dgm:t>
    </dgm:pt>
    <dgm:pt modelId="{2803467D-B038-CC4A-814A-CC6522DA913E}" type="parTrans" cxnId="{A0AAED61-381B-6B48-AC0F-EBA9502074D9}">
      <dgm:prSet/>
      <dgm:spPr/>
      <dgm:t>
        <a:bodyPr/>
        <a:lstStyle/>
        <a:p>
          <a:endParaRPr lang="en-GB"/>
        </a:p>
      </dgm:t>
    </dgm:pt>
    <dgm:pt modelId="{E15EC0CC-6F30-FF4A-8839-DF9EBB6AF02C}" type="sibTrans" cxnId="{A0AAED61-381B-6B48-AC0F-EBA9502074D9}">
      <dgm:prSet/>
      <dgm:spPr/>
      <dgm:t>
        <a:bodyPr/>
        <a:lstStyle/>
        <a:p>
          <a:endParaRPr lang="en-GB"/>
        </a:p>
      </dgm:t>
    </dgm:pt>
    <dgm:pt modelId="{B530C2E2-936E-F64A-9718-6F858B37B48D}">
      <dgm:prSet/>
      <dgm:spPr/>
      <dgm:t>
        <a:bodyPr/>
        <a:lstStyle/>
        <a:p>
          <a:r>
            <a:rPr lang="en-GB" dirty="0"/>
            <a:t>Reliability</a:t>
          </a:r>
        </a:p>
      </dgm:t>
    </dgm:pt>
    <dgm:pt modelId="{BE50D1CE-27B2-EB4B-9ECE-6F970F7685D8}" type="parTrans" cxnId="{8DF1428D-5F0A-2149-B387-F56920ACA215}">
      <dgm:prSet/>
      <dgm:spPr/>
      <dgm:t>
        <a:bodyPr/>
        <a:lstStyle/>
        <a:p>
          <a:endParaRPr lang="en-GB"/>
        </a:p>
      </dgm:t>
    </dgm:pt>
    <dgm:pt modelId="{638EDE7E-4693-B04E-B637-96942F14BFDB}" type="sibTrans" cxnId="{8DF1428D-5F0A-2149-B387-F56920ACA215}">
      <dgm:prSet/>
      <dgm:spPr/>
      <dgm:t>
        <a:bodyPr/>
        <a:lstStyle/>
        <a:p>
          <a:endParaRPr lang="en-GB"/>
        </a:p>
      </dgm:t>
    </dgm:pt>
    <dgm:pt modelId="{F3C974AD-029B-D247-9B80-01A9C84F2468}">
      <dgm:prSet/>
      <dgm:spPr/>
      <dgm:t>
        <a:bodyPr/>
        <a:lstStyle/>
        <a:p>
          <a:r>
            <a:rPr lang="en-GB" dirty="0"/>
            <a:t>Randomness</a:t>
          </a:r>
        </a:p>
      </dgm:t>
    </dgm:pt>
    <dgm:pt modelId="{28761BFD-BB29-F24C-B32F-6B5BE5455D5C}" type="parTrans" cxnId="{1C8550F1-5794-6643-9295-38A376983DB8}">
      <dgm:prSet/>
      <dgm:spPr/>
      <dgm:t>
        <a:bodyPr/>
        <a:lstStyle/>
        <a:p>
          <a:endParaRPr lang="en-GB"/>
        </a:p>
      </dgm:t>
    </dgm:pt>
    <dgm:pt modelId="{4A5966DA-7B9E-F24C-8246-EAD2A0E9C70A}" type="sibTrans" cxnId="{1C8550F1-5794-6643-9295-38A376983DB8}">
      <dgm:prSet/>
      <dgm:spPr/>
      <dgm:t>
        <a:bodyPr/>
        <a:lstStyle/>
        <a:p>
          <a:endParaRPr lang="en-GB"/>
        </a:p>
      </dgm:t>
    </dgm:pt>
    <dgm:pt modelId="{F2A502FC-D39F-6D4F-A701-526811FEFD63}" type="pres">
      <dgm:prSet presAssocID="{265F9117-B387-264A-819E-2D39467589AD}" presName="rootnode" presStyleCnt="0">
        <dgm:presLayoutVars>
          <dgm:chMax/>
          <dgm:chPref/>
          <dgm:dir/>
          <dgm:animLvl val="lvl"/>
        </dgm:presLayoutVars>
      </dgm:prSet>
      <dgm:spPr/>
    </dgm:pt>
    <dgm:pt modelId="{E219C974-8C17-114B-AC62-6E8EB541A03D}" type="pres">
      <dgm:prSet presAssocID="{B05CA31F-7767-CC46-B210-23F8C9F5995F}" presName="composite" presStyleCnt="0"/>
      <dgm:spPr/>
    </dgm:pt>
    <dgm:pt modelId="{19EF6C0E-A90E-6540-9267-C91373553BD6}" type="pres">
      <dgm:prSet presAssocID="{B05CA31F-7767-CC46-B210-23F8C9F5995F}" presName="LShape" presStyleLbl="alignNode1" presStyleIdx="0" presStyleCnt="7"/>
      <dgm:spPr/>
    </dgm:pt>
    <dgm:pt modelId="{D237C978-11A2-534D-866E-DD8681414A8C}" type="pres">
      <dgm:prSet presAssocID="{B05CA31F-7767-CC46-B210-23F8C9F5995F}" presName="ParentText" presStyleLbl="revTx" presStyleIdx="0" presStyleCnt="4">
        <dgm:presLayoutVars>
          <dgm:chMax val="0"/>
          <dgm:chPref val="0"/>
          <dgm:bulletEnabled val="1"/>
        </dgm:presLayoutVars>
      </dgm:prSet>
      <dgm:spPr/>
    </dgm:pt>
    <dgm:pt modelId="{42C58587-426A-A34D-8F98-D053F4E0C89E}" type="pres">
      <dgm:prSet presAssocID="{B05CA31F-7767-CC46-B210-23F8C9F5995F}" presName="Triangle" presStyleLbl="alignNode1" presStyleIdx="1" presStyleCnt="7"/>
      <dgm:spPr/>
    </dgm:pt>
    <dgm:pt modelId="{70AF45D9-339D-224B-8BEB-EE1B727A2FBA}" type="pres">
      <dgm:prSet presAssocID="{94060930-DB12-C843-8D58-3822D20475AA}" presName="sibTrans" presStyleCnt="0"/>
      <dgm:spPr/>
    </dgm:pt>
    <dgm:pt modelId="{4587EBB6-DD24-5649-B3EA-2D498578DF1C}" type="pres">
      <dgm:prSet presAssocID="{94060930-DB12-C843-8D58-3822D20475AA}" presName="space" presStyleCnt="0"/>
      <dgm:spPr/>
    </dgm:pt>
    <dgm:pt modelId="{986A5E2B-F739-CC41-95A5-D07D3228E88E}" type="pres">
      <dgm:prSet presAssocID="{3CA0A2BB-6FB0-4047-B377-242A2F0AF1DA}" presName="composite" presStyleCnt="0"/>
      <dgm:spPr/>
    </dgm:pt>
    <dgm:pt modelId="{1794AD98-3AD8-8E4C-846F-1AC455ACBDDC}" type="pres">
      <dgm:prSet presAssocID="{3CA0A2BB-6FB0-4047-B377-242A2F0AF1DA}" presName="LShape" presStyleLbl="alignNode1" presStyleIdx="2" presStyleCnt="7"/>
      <dgm:spPr/>
    </dgm:pt>
    <dgm:pt modelId="{192A25F8-6E98-6745-9AC5-E6FDDA21A9AC}" type="pres">
      <dgm:prSet presAssocID="{3CA0A2BB-6FB0-4047-B377-242A2F0AF1DA}" presName="ParentText" presStyleLbl="revTx" presStyleIdx="1" presStyleCnt="4">
        <dgm:presLayoutVars>
          <dgm:chMax val="0"/>
          <dgm:chPref val="0"/>
          <dgm:bulletEnabled val="1"/>
        </dgm:presLayoutVars>
      </dgm:prSet>
      <dgm:spPr/>
    </dgm:pt>
    <dgm:pt modelId="{44D02763-C0FC-3B46-8F53-24F18A614A8F}" type="pres">
      <dgm:prSet presAssocID="{3CA0A2BB-6FB0-4047-B377-242A2F0AF1DA}" presName="Triangle" presStyleLbl="alignNode1" presStyleIdx="3" presStyleCnt="7"/>
      <dgm:spPr/>
    </dgm:pt>
    <dgm:pt modelId="{1669A240-23DA-3045-8808-CA9F0D8E9F26}" type="pres">
      <dgm:prSet presAssocID="{E15EC0CC-6F30-FF4A-8839-DF9EBB6AF02C}" presName="sibTrans" presStyleCnt="0"/>
      <dgm:spPr/>
    </dgm:pt>
    <dgm:pt modelId="{B23BECE8-383C-3547-A8A2-56A000989BE7}" type="pres">
      <dgm:prSet presAssocID="{E15EC0CC-6F30-FF4A-8839-DF9EBB6AF02C}" presName="space" presStyleCnt="0"/>
      <dgm:spPr/>
    </dgm:pt>
    <dgm:pt modelId="{038467DC-E316-5941-871C-00F22E4EDE80}" type="pres">
      <dgm:prSet presAssocID="{B530C2E2-936E-F64A-9718-6F858B37B48D}" presName="composite" presStyleCnt="0"/>
      <dgm:spPr/>
    </dgm:pt>
    <dgm:pt modelId="{B4627223-CC4A-F044-9583-5FA0FF758EE9}" type="pres">
      <dgm:prSet presAssocID="{B530C2E2-936E-F64A-9718-6F858B37B48D}" presName="LShape" presStyleLbl="alignNode1" presStyleIdx="4" presStyleCnt="7"/>
      <dgm:spPr/>
    </dgm:pt>
    <dgm:pt modelId="{EFFB8C19-FB1A-7C4C-8CC5-E5D0E19350D4}" type="pres">
      <dgm:prSet presAssocID="{B530C2E2-936E-F64A-9718-6F858B37B48D}" presName="ParentText" presStyleLbl="revTx" presStyleIdx="2" presStyleCnt="4">
        <dgm:presLayoutVars>
          <dgm:chMax val="0"/>
          <dgm:chPref val="0"/>
          <dgm:bulletEnabled val="1"/>
        </dgm:presLayoutVars>
      </dgm:prSet>
      <dgm:spPr/>
    </dgm:pt>
    <dgm:pt modelId="{9ECA95F7-0A1C-144C-91A6-3CFE4E1236B8}" type="pres">
      <dgm:prSet presAssocID="{B530C2E2-936E-F64A-9718-6F858B37B48D}" presName="Triangle" presStyleLbl="alignNode1" presStyleIdx="5" presStyleCnt="7"/>
      <dgm:spPr/>
    </dgm:pt>
    <dgm:pt modelId="{ABE7F430-FC31-7B41-A4BA-27011E73D3CE}" type="pres">
      <dgm:prSet presAssocID="{638EDE7E-4693-B04E-B637-96942F14BFDB}" presName="sibTrans" presStyleCnt="0"/>
      <dgm:spPr/>
    </dgm:pt>
    <dgm:pt modelId="{CB068A9C-59DF-D04F-B712-CCD888D66CE5}" type="pres">
      <dgm:prSet presAssocID="{638EDE7E-4693-B04E-B637-96942F14BFDB}" presName="space" presStyleCnt="0"/>
      <dgm:spPr/>
    </dgm:pt>
    <dgm:pt modelId="{31F46E41-FDA6-BF4F-9761-2A3639D315EC}" type="pres">
      <dgm:prSet presAssocID="{F3C974AD-029B-D247-9B80-01A9C84F2468}" presName="composite" presStyleCnt="0"/>
      <dgm:spPr/>
    </dgm:pt>
    <dgm:pt modelId="{085E1356-5A5D-0F47-9B42-894506C73A85}" type="pres">
      <dgm:prSet presAssocID="{F3C974AD-029B-D247-9B80-01A9C84F2468}" presName="LShape" presStyleLbl="alignNode1" presStyleIdx="6" presStyleCnt="7"/>
      <dgm:spPr/>
    </dgm:pt>
    <dgm:pt modelId="{63CA48F5-66E3-4A41-835C-6D66FB98AF8D}" type="pres">
      <dgm:prSet presAssocID="{F3C974AD-029B-D247-9B80-01A9C84F2468}" presName="ParentText" presStyleLbl="revTx" presStyleIdx="3" presStyleCnt="4">
        <dgm:presLayoutVars>
          <dgm:chMax val="0"/>
          <dgm:chPref val="0"/>
          <dgm:bulletEnabled val="1"/>
        </dgm:presLayoutVars>
      </dgm:prSet>
      <dgm:spPr/>
    </dgm:pt>
  </dgm:ptLst>
  <dgm:cxnLst>
    <dgm:cxn modelId="{22F97D11-3FDC-4043-8EE0-E8BCBD888221}" type="presOf" srcId="{3CA0A2BB-6FB0-4047-B377-242A2F0AF1DA}" destId="{192A25F8-6E98-6745-9AC5-E6FDDA21A9AC}" srcOrd="0" destOrd="0" presId="urn:microsoft.com/office/officeart/2009/3/layout/StepUpProcess"/>
    <dgm:cxn modelId="{C8717750-EC0D-5B47-BBBF-35C08AB9E3ED}" type="presOf" srcId="{F3C974AD-029B-D247-9B80-01A9C84F2468}" destId="{63CA48F5-66E3-4A41-835C-6D66FB98AF8D}" srcOrd="0" destOrd="0" presId="urn:microsoft.com/office/officeart/2009/3/layout/StepUpProcess"/>
    <dgm:cxn modelId="{BCC49358-7080-5D40-B220-E53975383ECD}" type="presOf" srcId="{B530C2E2-936E-F64A-9718-6F858B37B48D}" destId="{EFFB8C19-FB1A-7C4C-8CC5-E5D0E19350D4}" srcOrd="0" destOrd="0" presId="urn:microsoft.com/office/officeart/2009/3/layout/StepUpProcess"/>
    <dgm:cxn modelId="{A0AAED61-381B-6B48-AC0F-EBA9502074D9}" srcId="{265F9117-B387-264A-819E-2D39467589AD}" destId="{3CA0A2BB-6FB0-4047-B377-242A2F0AF1DA}" srcOrd="1" destOrd="0" parTransId="{2803467D-B038-CC4A-814A-CC6522DA913E}" sibTransId="{E15EC0CC-6F30-FF4A-8839-DF9EBB6AF02C}"/>
    <dgm:cxn modelId="{98A2B088-FD93-0A40-A62A-6D80C520E11E}" type="presOf" srcId="{B05CA31F-7767-CC46-B210-23F8C9F5995F}" destId="{D237C978-11A2-534D-866E-DD8681414A8C}" srcOrd="0" destOrd="0" presId="urn:microsoft.com/office/officeart/2009/3/layout/StepUpProcess"/>
    <dgm:cxn modelId="{8DF1428D-5F0A-2149-B387-F56920ACA215}" srcId="{265F9117-B387-264A-819E-2D39467589AD}" destId="{B530C2E2-936E-F64A-9718-6F858B37B48D}" srcOrd="2" destOrd="0" parTransId="{BE50D1CE-27B2-EB4B-9ECE-6F970F7685D8}" sibTransId="{638EDE7E-4693-B04E-B637-96942F14BFDB}"/>
    <dgm:cxn modelId="{215C4B9E-8828-1440-B906-DF503A5A116A}" srcId="{265F9117-B387-264A-819E-2D39467589AD}" destId="{B05CA31F-7767-CC46-B210-23F8C9F5995F}" srcOrd="0" destOrd="0" parTransId="{241C1B48-930B-8440-B9C4-FB260C7F754D}" sibTransId="{94060930-DB12-C843-8D58-3822D20475AA}"/>
    <dgm:cxn modelId="{43CA0FEE-EC3A-0D43-87E1-09D502D5C30E}" type="presOf" srcId="{265F9117-B387-264A-819E-2D39467589AD}" destId="{F2A502FC-D39F-6D4F-A701-526811FEFD63}" srcOrd="0" destOrd="0" presId="urn:microsoft.com/office/officeart/2009/3/layout/StepUpProcess"/>
    <dgm:cxn modelId="{1C8550F1-5794-6643-9295-38A376983DB8}" srcId="{265F9117-B387-264A-819E-2D39467589AD}" destId="{F3C974AD-029B-D247-9B80-01A9C84F2468}" srcOrd="3" destOrd="0" parTransId="{28761BFD-BB29-F24C-B32F-6B5BE5455D5C}" sibTransId="{4A5966DA-7B9E-F24C-8246-EAD2A0E9C70A}"/>
    <dgm:cxn modelId="{74EB12FE-0B11-7042-9DEA-94F9415EC804}" type="presParOf" srcId="{F2A502FC-D39F-6D4F-A701-526811FEFD63}" destId="{E219C974-8C17-114B-AC62-6E8EB541A03D}" srcOrd="0" destOrd="0" presId="urn:microsoft.com/office/officeart/2009/3/layout/StepUpProcess"/>
    <dgm:cxn modelId="{319D1D79-347C-6448-A033-B71D955D27B8}" type="presParOf" srcId="{E219C974-8C17-114B-AC62-6E8EB541A03D}" destId="{19EF6C0E-A90E-6540-9267-C91373553BD6}" srcOrd="0" destOrd="0" presId="urn:microsoft.com/office/officeart/2009/3/layout/StepUpProcess"/>
    <dgm:cxn modelId="{47BA2134-D75E-BA48-8D4C-FC828A212B6F}" type="presParOf" srcId="{E219C974-8C17-114B-AC62-6E8EB541A03D}" destId="{D237C978-11A2-534D-866E-DD8681414A8C}" srcOrd="1" destOrd="0" presId="urn:microsoft.com/office/officeart/2009/3/layout/StepUpProcess"/>
    <dgm:cxn modelId="{7D2C02C5-90CA-6248-89A8-1D2F65EE6B5F}" type="presParOf" srcId="{E219C974-8C17-114B-AC62-6E8EB541A03D}" destId="{42C58587-426A-A34D-8F98-D053F4E0C89E}" srcOrd="2" destOrd="0" presId="urn:microsoft.com/office/officeart/2009/3/layout/StepUpProcess"/>
    <dgm:cxn modelId="{BB64C435-DECD-1945-80EE-DA17B1D19AF0}" type="presParOf" srcId="{F2A502FC-D39F-6D4F-A701-526811FEFD63}" destId="{70AF45D9-339D-224B-8BEB-EE1B727A2FBA}" srcOrd="1" destOrd="0" presId="urn:microsoft.com/office/officeart/2009/3/layout/StepUpProcess"/>
    <dgm:cxn modelId="{F5F04E56-B6F5-7948-9A6C-3748D1D0CED1}" type="presParOf" srcId="{70AF45D9-339D-224B-8BEB-EE1B727A2FBA}" destId="{4587EBB6-DD24-5649-B3EA-2D498578DF1C}" srcOrd="0" destOrd="0" presId="urn:microsoft.com/office/officeart/2009/3/layout/StepUpProcess"/>
    <dgm:cxn modelId="{CBAF2337-1C82-644B-B9F1-ABFF39FC9D02}" type="presParOf" srcId="{F2A502FC-D39F-6D4F-A701-526811FEFD63}" destId="{986A5E2B-F739-CC41-95A5-D07D3228E88E}" srcOrd="2" destOrd="0" presId="urn:microsoft.com/office/officeart/2009/3/layout/StepUpProcess"/>
    <dgm:cxn modelId="{BCD89E1F-444C-A34D-825F-C55A7AB89B44}" type="presParOf" srcId="{986A5E2B-F739-CC41-95A5-D07D3228E88E}" destId="{1794AD98-3AD8-8E4C-846F-1AC455ACBDDC}" srcOrd="0" destOrd="0" presId="urn:microsoft.com/office/officeart/2009/3/layout/StepUpProcess"/>
    <dgm:cxn modelId="{27E96366-093B-1B42-99FE-9E1440E876C6}" type="presParOf" srcId="{986A5E2B-F739-CC41-95A5-D07D3228E88E}" destId="{192A25F8-6E98-6745-9AC5-E6FDDA21A9AC}" srcOrd="1" destOrd="0" presId="urn:microsoft.com/office/officeart/2009/3/layout/StepUpProcess"/>
    <dgm:cxn modelId="{8A1702AC-33E7-B845-8682-5C025ED65D9B}" type="presParOf" srcId="{986A5E2B-F739-CC41-95A5-D07D3228E88E}" destId="{44D02763-C0FC-3B46-8F53-24F18A614A8F}" srcOrd="2" destOrd="0" presId="urn:microsoft.com/office/officeart/2009/3/layout/StepUpProcess"/>
    <dgm:cxn modelId="{EBF6A350-9922-C941-9613-AE02212144E3}" type="presParOf" srcId="{F2A502FC-D39F-6D4F-A701-526811FEFD63}" destId="{1669A240-23DA-3045-8808-CA9F0D8E9F26}" srcOrd="3" destOrd="0" presId="urn:microsoft.com/office/officeart/2009/3/layout/StepUpProcess"/>
    <dgm:cxn modelId="{ED03C1E0-AC1E-B14E-B674-0C10577F001C}" type="presParOf" srcId="{1669A240-23DA-3045-8808-CA9F0D8E9F26}" destId="{B23BECE8-383C-3547-A8A2-56A000989BE7}" srcOrd="0" destOrd="0" presId="urn:microsoft.com/office/officeart/2009/3/layout/StepUpProcess"/>
    <dgm:cxn modelId="{59FC794F-E6C3-5840-8513-6B0BA4506F72}" type="presParOf" srcId="{F2A502FC-D39F-6D4F-A701-526811FEFD63}" destId="{038467DC-E316-5941-871C-00F22E4EDE80}" srcOrd="4" destOrd="0" presId="urn:microsoft.com/office/officeart/2009/3/layout/StepUpProcess"/>
    <dgm:cxn modelId="{8D997E63-3522-3A4D-9E2F-DB2719EC4CCC}" type="presParOf" srcId="{038467DC-E316-5941-871C-00F22E4EDE80}" destId="{B4627223-CC4A-F044-9583-5FA0FF758EE9}" srcOrd="0" destOrd="0" presId="urn:microsoft.com/office/officeart/2009/3/layout/StepUpProcess"/>
    <dgm:cxn modelId="{30C28DD2-7AB4-4F40-BF37-1E9A8CC5D3D8}" type="presParOf" srcId="{038467DC-E316-5941-871C-00F22E4EDE80}" destId="{EFFB8C19-FB1A-7C4C-8CC5-E5D0E19350D4}" srcOrd="1" destOrd="0" presId="urn:microsoft.com/office/officeart/2009/3/layout/StepUpProcess"/>
    <dgm:cxn modelId="{963195AB-E85F-9249-A877-E0AB91F21366}" type="presParOf" srcId="{038467DC-E316-5941-871C-00F22E4EDE80}" destId="{9ECA95F7-0A1C-144C-91A6-3CFE4E1236B8}" srcOrd="2" destOrd="0" presId="urn:microsoft.com/office/officeart/2009/3/layout/StepUpProcess"/>
    <dgm:cxn modelId="{3A1CD805-FB58-E44B-9B84-1330EF50457C}" type="presParOf" srcId="{F2A502FC-D39F-6D4F-A701-526811FEFD63}" destId="{ABE7F430-FC31-7B41-A4BA-27011E73D3CE}" srcOrd="5" destOrd="0" presId="urn:microsoft.com/office/officeart/2009/3/layout/StepUpProcess"/>
    <dgm:cxn modelId="{EA351113-4912-1942-A304-C6D89ED6926B}" type="presParOf" srcId="{ABE7F430-FC31-7B41-A4BA-27011E73D3CE}" destId="{CB068A9C-59DF-D04F-B712-CCD888D66CE5}" srcOrd="0" destOrd="0" presId="urn:microsoft.com/office/officeart/2009/3/layout/StepUpProcess"/>
    <dgm:cxn modelId="{A38529EE-AEC4-BD45-8F22-6C403AB8CA86}" type="presParOf" srcId="{F2A502FC-D39F-6D4F-A701-526811FEFD63}" destId="{31F46E41-FDA6-BF4F-9761-2A3639D315EC}" srcOrd="6" destOrd="0" presId="urn:microsoft.com/office/officeart/2009/3/layout/StepUpProcess"/>
    <dgm:cxn modelId="{8EDAA290-A891-4C44-A7A5-DDA9F732ED38}" type="presParOf" srcId="{31F46E41-FDA6-BF4F-9761-2A3639D315EC}" destId="{085E1356-5A5D-0F47-9B42-894506C73A85}" srcOrd="0" destOrd="0" presId="urn:microsoft.com/office/officeart/2009/3/layout/StepUpProcess"/>
    <dgm:cxn modelId="{D33CB6F2-B332-8040-BEC1-9D11C5F21C4D}" type="presParOf" srcId="{31F46E41-FDA6-BF4F-9761-2A3639D315EC}" destId="{63CA48F5-66E3-4A41-835C-6D66FB98AF8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F6C0E-A90E-6540-9267-C91373553BD6}">
      <dsp:nvSpPr>
        <dsp:cNvPr id="0" name=""/>
        <dsp:cNvSpPr/>
      </dsp:nvSpPr>
      <dsp:spPr>
        <a:xfrm rot="5400000">
          <a:off x="572797" y="2193811"/>
          <a:ext cx="1696745" cy="2823345"/>
        </a:xfrm>
        <a:prstGeom prst="corner">
          <a:avLst>
            <a:gd name="adj1" fmla="val 16120"/>
            <a:gd name="adj2" fmla="val 1611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37C978-11A2-534D-866E-DD8681414A8C}">
      <dsp:nvSpPr>
        <dsp:cNvPr id="0" name=""/>
        <dsp:cNvSpPr/>
      </dsp:nvSpPr>
      <dsp:spPr>
        <a:xfrm>
          <a:off x="289568" y="3037383"/>
          <a:ext cx="2548932" cy="223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t>Security</a:t>
          </a:r>
        </a:p>
      </dsp:txBody>
      <dsp:txXfrm>
        <a:off x="289568" y="3037383"/>
        <a:ext cx="2548932" cy="2234288"/>
      </dsp:txXfrm>
    </dsp:sp>
    <dsp:sp modelId="{42C58587-426A-A34D-8F98-D053F4E0C89E}">
      <dsp:nvSpPr>
        <dsp:cNvPr id="0" name=""/>
        <dsp:cNvSpPr/>
      </dsp:nvSpPr>
      <dsp:spPr>
        <a:xfrm>
          <a:off x="2357570" y="1985953"/>
          <a:ext cx="480930" cy="480930"/>
        </a:xfrm>
        <a:prstGeom prst="triangle">
          <a:avLst>
            <a:gd name="adj" fmla="val 10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94AD98-3AD8-8E4C-846F-1AC455ACBDDC}">
      <dsp:nvSpPr>
        <dsp:cNvPr id="0" name=""/>
        <dsp:cNvSpPr/>
      </dsp:nvSpPr>
      <dsp:spPr>
        <a:xfrm rot="5400000">
          <a:off x="3693188" y="1421667"/>
          <a:ext cx="1696745" cy="2823345"/>
        </a:xfrm>
        <a:prstGeom prst="corner">
          <a:avLst>
            <a:gd name="adj1" fmla="val 16120"/>
            <a:gd name="adj2" fmla="val 1611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2A25F8-6E98-6745-9AC5-E6FDDA21A9AC}">
      <dsp:nvSpPr>
        <dsp:cNvPr id="0" name=""/>
        <dsp:cNvSpPr/>
      </dsp:nvSpPr>
      <dsp:spPr>
        <a:xfrm>
          <a:off x="3409959" y="2265239"/>
          <a:ext cx="2548932" cy="223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t>Cost &amp; ROI</a:t>
          </a:r>
        </a:p>
      </dsp:txBody>
      <dsp:txXfrm>
        <a:off x="3409959" y="2265239"/>
        <a:ext cx="2548932" cy="2234288"/>
      </dsp:txXfrm>
    </dsp:sp>
    <dsp:sp modelId="{44D02763-C0FC-3B46-8F53-24F18A614A8F}">
      <dsp:nvSpPr>
        <dsp:cNvPr id="0" name=""/>
        <dsp:cNvSpPr/>
      </dsp:nvSpPr>
      <dsp:spPr>
        <a:xfrm>
          <a:off x="5477961" y="1213810"/>
          <a:ext cx="480930" cy="480930"/>
        </a:xfrm>
        <a:prstGeom prst="triangle">
          <a:avLst>
            <a:gd name="adj" fmla="val 10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627223-CC4A-F044-9583-5FA0FF758EE9}">
      <dsp:nvSpPr>
        <dsp:cNvPr id="0" name=""/>
        <dsp:cNvSpPr/>
      </dsp:nvSpPr>
      <dsp:spPr>
        <a:xfrm rot="5400000">
          <a:off x="6813579" y="649523"/>
          <a:ext cx="1696745" cy="2823345"/>
        </a:xfrm>
        <a:prstGeom prst="corner">
          <a:avLst>
            <a:gd name="adj1" fmla="val 16120"/>
            <a:gd name="adj2" fmla="val 1611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FB8C19-FB1A-7C4C-8CC5-E5D0E19350D4}">
      <dsp:nvSpPr>
        <dsp:cNvPr id="0" name=""/>
        <dsp:cNvSpPr/>
      </dsp:nvSpPr>
      <dsp:spPr>
        <a:xfrm>
          <a:off x="6530350" y="1493096"/>
          <a:ext cx="2548932" cy="223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t>Reliability</a:t>
          </a:r>
        </a:p>
      </dsp:txBody>
      <dsp:txXfrm>
        <a:off x="6530350" y="1493096"/>
        <a:ext cx="2548932" cy="2234288"/>
      </dsp:txXfrm>
    </dsp:sp>
    <dsp:sp modelId="{9ECA95F7-0A1C-144C-91A6-3CFE4E1236B8}">
      <dsp:nvSpPr>
        <dsp:cNvPr id="0" name=""/>
        <dsp:cNvSpPr/>
      </dsp:nvSpPr>
      <dsp:spPr>
        <a:xfrm>
          <a:off x="8598352" y="441666"/>
          <a:ext cx="480930" cy="480930"/>
        </a:xfrm>
        <a:prstGeom prst="triangle">
          <a:avLst>
            <a:gd name="adj" fmla="val 10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5E1356-5A5D-0F47-9B42-894506C73A85}">
      <dsp:nvSpPr>
        <dsp:cNvPr id="0" name=""/>
        <dsp:cNvSpPr/>
      </dsp:nvSpPr>
      <dsp:spPr>
        <a:xfrm rot="5400000">
          <a:off x="9933970" y="-122619"/>
          <a:ext cx="1696745" cy="2823345"/>
        </a:xfrm>
        <a:prstGeom prst="corner">
          <a:avLst>
            <a:gd name="adj1" fmla="val 16120"/>
            <a:gd name="adj2" fmla="val 1611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A48F5-66E3-4A41-835C-6D66FB98AF8D}">
      <dsp:nvSpPr>
        <dsp:cNvPr id="0" name=""/>
        <dsp:cNvSpPr/>
      </dsp:nvSpPr>
      <dsp:spPr>
        <a:xfrm>
          <a:off x="9650741" y="720952"/>
          <a:ext cx="2548932" cy="223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t>Randomness</a:t>
          </a:r>
        </a:p>
      </dsp:txBody>
      <dsp:txXfrm>
        <a:off x="9650741" y="720952"/>
        <a:ext cx="2548932" cy="2234288"/>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11/16/23</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11/16/23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err="1">
                <a:solidFill>
                  <a:srgbClr val="1D1C1D"/>
                </a:solidFill>
                <a:effectLst/>
                <a:latin typeface="Slack-Lato"/>
              </a:rPr>
              <a:t>Chargebee’s</a:t>
            </a:r>
            <a:r>
              <a:rPr lang="en-IN" b="0" i="0" dirty="0">
                <a:solidFill>
                  <a:srgbClr val="1D1C1D"/>
                </a:solidFill>
                <a:effectLst/>
                <a:latin typeface="Slack-Lato"/>
              </a:rPr>
              <a:t> solutions include subscription management and billing, pricing and revenue optimization, revenue recognition, collections, and retention — are modular, and subscription businesses can use them together or individually to power and scale their financial operations at any stage of growth, from </a:t>
            </a:r>
            <a:r>
              <a:rPr lang="en-IN" b="0" i="0" dirty="0" err="1">
                <a:solidFill>
                  <a:srgbClr val="1D1C1D"/>
                </a:solidFill>
                <a:effectLst/>
                <a:latin typeface="Slack-Lato"/>
              </a:rPr>
              <a:t>startups</a:t>
            </a:r>
            <a:r>
              <a:rPr lang="en-IN" b="0" i="0" dirty="0">
                <a:solidFill>
                  <a:srgbClr val="1D1C1D"/>
                </a:solidFill>
                <a:effectLst/>
                <a:latin typeface="Slack-Lato"/>
              </a:rPr>
              <a:t> to enterprises.</a:t>
            </a:r>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3</a:t>
            </a:fld>
            <a:endParaRPr lang="en-US"/>
          </a:p>
        </p:txBody>
      </p:sp>
    </p:spTree>
    <p:extLst>
      <p:ext uri="{BB962C8B-B14F-4D97-AF65-F5344CB8AC3E}">
        <p14:creationId xmlns:p14="http://schemas.microsoft.com/office/powerpoint/2010/main" val="1102431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i="1" dirty="0"/>
              <a:t>Neural networks are notorious for operating as a black box</a:t>
            </a:r>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19</a:t>
            </a:fld>
            <a:endParaRPr lang="en-US"/>
          </a:p>
        </p:txBody>
      </p:sp>
    </p:spTree>
    <p:extLst>
      <p:ext uri="{BB962C8B-B14F-4D97-AF65-F5344CB8AC3E}">
        <p14:creationId xmlns:p14="http://schemas.microsoft.com/office/powerpoint/2010/main" val="122844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333333"/>
                </a:solidFill>
                <a:effectLst/>
                <a:latin typeface="LiberationSerif"/>
              </a:rPr>
              <a:t>This task of estimating a particular outcome under a different scenario is referred to as counterfactual reasoning and often arises in use cases like fraud detection, medicine, and advertising where a model’s predictions likely lead to some intervention that can obscure learning the actual ground truth for that example. </a:t>
            </a:r>
            <a:endParaRPr lang="en-IN" dirty="0"/>
          </a:p>
          <a:p>
            <a:endParaRPr lang="en-US" dirty="0"/>
          </a:p>
        </p:txBody>
      </p:sp>
      <p:sp>
        <p:nvSpPr>
          <p:cNvPr id="4" name="Slide Number Placeholder 3"/>
          <p:cNvSpPr>
            <a:spLocks noGrp="1"/>
          </p:cNvSpPr>
          <p:nvPr>
            <p:ph type="sldNum" sz="quarter" idx="5"/>
          </p:nvPr>
        </p:nvSpPr>
        <p:spPr/>
        <p:txBody>
          <a:bodyPr/>
          <a:lstStyle/>
          <a:p>
            <a:fld id="{054BEF15-1585-F340-A382-B2A5689D744E}" type="slidenum">
              <a:rPr lang="en-US" smtClean="0"/>
              <a:t>20</a:t>
            </a:fld>
            <a:endParaRPr lang="en-US"/>
          </a:p>
        </p:txBody>
      </p:sp>
    </p:spTree>
    <p:extLst>
      <p:ext uri="{BB962C8B-B14F-4D97-AF65-F5344CB8AC3E}">
        <p14:creationId xmlns:p14="http://schemas.microsoft.com/office/powerpoint/2010/main" val="577990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Decreasing the class probability threshold makes the model more sensitive and, therefore, marks more cases as the positive class, which is fraud in this case. This will increase the likelihood of fraud detection. However, it comes at the price of lowering precision.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control # of (TP+FP)- Explain with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Solution 3 : Tell how to do ; Create separate models, </a:t>
            </a:r>
            <a:r>
              <a:rPr lang="en-US" dirty="0" err="1"/>
              <a:t>intoduce</a:t>
            </a:r>
            <a:r>
              <a:rPr lang="en-US" dirty="0"/>
              <a:t> penalty for low value merchants in objective function, use Rules of the road post prediction</a:t>
            </a:r>
          </a:p>
          <a:p>
            <a:r>
              <a:rPr lang="en-US" dirty="0"/>
              <a:t>Cost of a FP vs FN – Optimization based on that</a:t>
            </a:r>
          </a:p>
          <a:p>
            <a:endParaRPr lang="en-US" dirty="0"/>
          </a:p>
        </p:txBody>
      </p:sp>
      <p:sp>
        <p:nvSpPr>
          <p:cNvPr id="4" name="Slide Number Placeholder 3"/>
          <p:cNvSpPr>
            <a:spLocks noGrp="1"/>
          </p:cNvSpPr>
          <p:nvPr>
            <p:ph type="sldNum" sz="quarter" idx="5"/>
          </p:nvPr>
        </p:nvSpPr>
        <p:spPr/>
        <p:txBody>
          <a:bodyPr/>
          <a:lstStyle/>
          <a:p>
            <a:fld id="{054BEF15-1585-F340-A382-B2A5689D744E}" type="slidenum">
              <a:rPr lang="en-US" smtClean="0"/>
              <a:t>21</a:t>
            </a:fld>
            <a:endParaRPr lang="en-US"/>
          </a:p>
        </p:txBody>
      </p:sp>
    </p:spTree>
    <p:extLst>
      <p:ext uri="{BB962C8B-B14F-4D97-AF65-F5344CB8AC3E}">
        <p14:creationId xmlns:p14="http://schemas.microsoft.com/office/powerpoint/2010/main" val="1885240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control # of (TP+FP)- Explain with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Solution 3 : Tell how to do ; Create separate models, </a:t>
            </a:r>
            <a:r>
              <a:rPr lang="en-US" dirty="0" err="1"/>
              <a:t>intoduce</a:t>
            </a:r>
            <a:r>
              <a:rPr lang="en-US" dirty="0"/>
              <a:t> penalty for low value merchants in objective function, use Rules of the road post prediction</a:t>
            </a:r>
          </a:p>
          <a:p>
            <a:r>
              <a:rPr lang="en-US" dirty="0"/>
              <a:t>Cost of a FP vs FN – Optimization based on that</a:t>
            </a:r>
          </a:p>
        </p:txBody>
      </p:sp>
      <p:sp>
        <p:nvSpPr>
          <p:cNvPr id="4" name="Slide Number Placeholder 3"/>
          <p:cNvSpPr>
            <a:spLocks noGrp="1"/>
          </p:cNvSpPr>
          <p:nvPr>
            <p:ph type="sldNum" sz="quarter" idx="5"/>
          </p:nvPr>
        </p:nvSpPr>
        <p:spPr/>
        <p:txBody>
          <a:bodyPr/>
          <a:lstStyle/>
          <a:p>
            <a:fld id="{054BEF15-1585-F340-A382-B2A5689D744E}" type="slidenum">
              <a:rPr lang="en-US" smtClean="0"/>
              <a:t>22</a:t>
            </a:fld>
            <a:endParaRPr lang="en-US"/>
          </a:p>
        </p:txBody>
      </p:sp>
    </p:spTree>
    <p:extLst>
      <p:ext uri="{BB962C8B-B14F-4D97-AF65-F5344CB8AC3E}">
        <p14:creationId xmlns:p14="http://schemas.microsoft.com/office/powerpoint/2010/main" val="403585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BEF15-1585-F340-A382-B2A5689D744E}" type="slidenum">
              <a:rPr lang="en-US" smtClean="0"/>
              <a:t>24</a:t>
            </a:fld>
            <a:endParaRPr lang="en-US"/>
          </a:p>
        </p:txBody>
      </p:sp>
    </p:spTree>
    <p:extLst>
      <p:ext uri="{BB962C8B-B14F-4D97-AF65-F5344CB8AC3E}">
        <p14:creationId xmlns:p14="http://schemas.microsoft.com/office/powerpoint/2010/main" val="3600384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table on support tickets if possible</a:t>
            </a:r>
          </a:p>
        </p:txBody>
      </p:sp>
      <p:sp>
        <p:nvSpPr>
          <p:cNvPr id="4" name="Slide Number Placeholder 3"/>
          <p:cNvSpPr>
            <a:spLocks noGrp="1"/>
          </p:cNvSpPr>
          <p:nvPr>
            <p:ph type="sldNum" sz="quarter" idx="5"/>
          </p:nvPr>
        </p:nvSpPr>
        <p:spPr/>
        <p:txBody>
          <a:bodyPr/>
          <a:lstStyle/>
          <a:p>
            <a:fld id="{054BEF15-1585-F340-A382-B2A5689D744E}" type="slidenum">
              <a:rPr lang="en-US" smtClean="0"/>
              <a:t>31</a:t>
            </a:fld>
            <a:endParaRPr lang="en-US"/>
          </a:p>
        </p:txBody>
      </p:sp>
    </p:spTree>
    <p:extLst>
      <p:ext uri="{BB962C8B-B14F-4D97-AF65-F5344CB8AC3E}">
        <p14:creationId xmlns:p14="http://schemas.microsoft.com/office/powerpoint/2010/main" val="522992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you retrain the model as you don’t have sufficient training data in new schema? </a:t>
            </a:r>
          </a:p>
          <a:p>
            <a:endParaRPr lang="en-US" dirty="0"/>
          </a:p>
        </p:txBody>
      </p:sp>
      <p:sp>
        <p:nvSpPr>
          <p:cNvPr id="4" name="Slide Number Placeholder 3"/>
          <p:cNvSpPr>
            <a:spLocks noGrp="1"/>
          </p:cNvSpPr>
          <p:nvPr>
            <p:ph type="sldNum" sz="quarter" idx="5"/>
          </p:nvPr>
        </p:nvSpPr>
        <p:spPr/>
        <p:txBody>
          <a:bodyPr/>
          <a:lstStyle/>
          <a:p>
            <a:fld id="{054BEF15-1585-F340-A382-B2A5689D744E}" type="slidenum">
              <a:rPr lang="en-US" smtClean="0"/>
              <a:t>32</a:t>
            </a:fld>
            <a:endParaRPr lang="en-US"/>
          </a:p>
        </p:txBody>
      </p:sp>
    </p:spTree>
    <p:extLst>
      <p:ext uri="{BB962C8B-B14F-4D97-AF65-F5344CB8AC3E}">
        <p14:creationId xmlns:p14="http://schemas.microsoft.com/office/powerpoint/2010/main" val="3551248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Apache Beam or Spark if the input needs pre-processing before prediction</a:t>
            </a:r>
          </a:p>
          <a:p>
            <a:r>
              <a:rPr lang="en-IN" sz="1800" dirty="0">
                <a:solidFill>
                  <a:srgbClr val="333333"/>
                </a:solidFill>
                <a:effectLst/>
                <a:latin typeface="LiberationSerif"/>
              </a:rPr>
              <a:t>Apache Beam is if the client code needs to maintain state. A common reason that the client needs to maintain </a:t>
            </a:r>
            <a:endParaRPr lang="en-IN" dirty="0"/>
          </a:p>
          <a:p>
            <a:r>
              <a:rPr lang="en-IN" sz="1800" dirty="0">
                <a:solidFill>
                  <a:srgbClr val="333333"/>
                </a:solidFill>
                <a:effectLst/>
                <a:latin typeface="LiberationSerif"/>
              </a:rPr>
              <a:t>state is if one of the inputs to the ML model is a time-windowed average. </a:t>
            </a:r>
            <a:endParaRPr lang="en-IN" dirty="0"/>
          </a:p>
          <a:p>
            <a:endParaRPr lang="en-US" dirty="0"/>
          </a:p>
        </p:txBody>
      </p:sp>
      <p:sp>
        <p:nvSpPr>
          <p:cNvPr id="4" name="Slide Number Placeholder 3"/>
          <p:cNvSpPr>
            <a:spLocks noGrp="1"/>
          </p:cNvSpPr>
          <p:nvPr>
            <p:ph type="sldNum" sz="quarter" idx="5"/>
          </p:nvPr>
        </p:nvSpPr>
        <p:spPr/>
        <p:txBody>
          <a:bodyPr/>
          <a:lstStyle/>
          <a:p>
            <a:fld id="{054BEF15-1585-F340-A382-B2A5689D744E}" type="slidenum">
              <a:rPr lang="en-US" smtClean="0"/>
              <a:t>5</a:t>
            </a:fld>
            <a:endParaRPr lang="en-US"/>
          </a:p>
        </p:txBody>
      </p:sp>
    </p:spTree>
    <p:extLst>
      <p:ext uri="{BB962C8B-B14F-4D97-AF65-F5344CB8AC3E}">
        <p14:creationId xmlns:p14="http://schemas.microsoft.com/office/powerpoint/2010/main" val="1030101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BEF15-1585-F340-A382-B2A5689D744E}" type="slidenum">
              <a:rPr lang="en-US" smtClean="0"/>
              <a:t>9</a:t>
            </a:fld>
            <a:endParaRPr lang="en-US"/>
          </a:p>
        </p:txBody>
      </p:sp>
    </p:spTree>
    <p:extLst>
      <p:ext uri="{BB962C8B-B14F-4D97-AF65-F5344CB8AC3E}">
        <p14:creationId xmlns:p14="http://schemas.microsoft.com/office/powerpoint/2010/main" val="166836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BEF15-1585-F340-A382-B2A5689D744E}" type="slidenum">
              <a:rPr lang="en-US" smtClean="0"/>
              <a:t>10</a:t>
            </a:fld>
            <a:endParaRPr lang="en-US"/>
          </a:p>
        </p:txBody>
      </p:sp>
    </p:spTree>
    <p:extLst>
      <p:ext uri="{BB962C8B-B14F-4D97-AF65-F5344CB8AC3E}">
        <p14:creationId xmlns:p14="http://schemas.microsoft.com/office/powerpoint/2010/main" val="162617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11</a:t>
            </a:fld>
            <a:endParaRPr lang="en-US"/>
          </a:p>
        </p:txBody>
      </p:sp>
    </p:spTree>
    <p:extLst>
      <p:ext uri="{BB962C8B-B14F-4D97-AF65-F5344CB8AC3E}">
        <p14:creationId xmlns:p14="http://schemas.microsoft.com/office/powerpoint/2010/main" val="192627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BEF15-1585-F340-A382-B2A5689D744E}" type="slidenum">
              <a:rPr lang="en-US" smtClean="0"/>
              <a:t>13</a:t>
            </a:fld>
            <a:endParaRPr lang="en-US"/>
          </a:p>
        </p:txBody>
      </p:sp>
    </p:spTree>
    <p:extLst>
      <p:ext uri="{BB962C8B-B14F-4D97-AF65-F5344CB8AC3E}">
        <p14:creationId xmlns:p14="http://schemas.microsoft.com/office/powerpoint/2010/main" val="1354760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BEF15-1585-F340-A382-B2A5689D744E}" type="slidenum">
              <a:rPr lang="en-US" smtClean="0"/>
              <a:t>14</a:t>
            </a:fld>
            <a:endParaRPr lang="en-US"/>
          </a:p>
        </p:txBody>
      </p:sp>
    </p:spTree>
    <p:extLst>
      <p:ext uri="{BB962C8B-B14F-4D97-AF65-F5344CB8AC3E}">
        <p14:creationId xmlns:p14="http://schemas.microsoft.com/office/powerpoint/2010/main" val="299600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0C0D0E"/>
                </a:solidFill>
                <a:effectLst/>
                <a:latin typeface="-apple-system"/>
              </a:rPr>
              <a:t> Loosely speaking, the universal approximation theorems say that, given enough parameters, a neural network can get as close to a decent function as you want</a:t>
            </a:r>
            <a:endParaRPr lang="en-US" dirty="0"/>
          </a:p>
          <a:p>
            <a:r>
              <a:rPr lang="en-US" dirty="0"/>
              <a:t>Need for interpretable features whose </a:t>
            </a:r>
            <a:r>
              <a:rPr lang="en-IN" b="0" i="0" dirty="0">
                <a:solidFill>
                  <a:srgbClr val="282829"/>
                </a:solidFill>
                <a:effectLst/>
                <a:latin typeface="-apple-system"/>
              </a:rPr>
              <a:t>properties are well-adapted to the ML Problem- Helps reduce complexity and converge faster	</a:t>
            </a:r>
            <a:endParaRPr lang="en-US" dirty="0"/>
          </a:p>
        </p:txBody>
      </p:sp>
      <p:sp>
        <p:nvSpPr>
          <p:cNvPr id="4" name="Slide Number Placeholder 3"/>
          <p:cNvSpPr>
            <a:spLocks noGrp="1"/>
          </p:cNvSpPr>
          <p:nvPr>
            <p:ph type="sldNum" sz="quarter" idx="5"/>
          </p:nvPr>
        </p:nvSpPr>
        <p:spPr/>
        <p:txBody>
          <a:bodyPr/>
          <a:lstStyle/>
          <a:p>
            <a:fld id="{054BEF15-1585-F340-A382-B2A5689D744E}" type="slidenum">
              <a:rPr lang="en-US" smtClean="0"/>
              <a:t>15</a:t>
            </a:fld>
            <a:endParaRPr lang="en-US"/>
          </a:p>
        </p:txBody>
      </p:sp>
    </p:spTree>
    <p:extLst>
      <p:ext uri="{BB962C8B-B14F-4D97-AF65-F5344CB8AC3E}">
        <p14:creationId xmlns:p14="http://schemas.microsoft.com/office/powerpoint/2010/main" val="1532582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333333"/>
                </a:solidFill>
                <a:effectLst/>
                <a:latin typeface="LiberationSerif"/>
              </a:rPr>
              <a:t>Cloud Function based triggers can be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333333"/>
                </a:solidFill>
                <a:effectLst/>
                <a:latin typeface="LiberationSerif"/>
              </a:rPr>
              <a:t>When developing machine learning models, there is an implicit assumption that the train, validation, and test data come from the same distribution </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333333"/>
                </a:solidFill>
                <a:effectLst/>
                <a:latin typeface="LiberationSerif"/>
              </a:rPr>
              <a:t>With a higher, more sensitive threshold, models in production remain fresh, but there is a higher cost for frequent retraining as well as technical overhead of maintaining and switching between different model versions. With a lower threshold, training costs decrease but models in production are more stale. </a:t>
            </a:r>
            <a:endParaRPr lang="en-I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333333"/>
                </a:solidFill>
                <a:effectLst/>
                <a:latin typeface="LiberationSerif"/>
              </a:rPr>
              <a:t>this assumption implies that future data will be similar to past data </a:t>
            </a:r>
            <a:endParaRPr lang="en-I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333333"/>
                </a:solidFill>
                <a:effectLst/>
                <a:latin typeface="LiberationSerif"/>
              </a:rPr>
              <a:t>So how often should you schedule retraining? The timeline for retraining will depend on the business use case, prevalence of new data, and the cost (in time and money) of executing the retraining pipeline </a:t>
            </a:r>
            <a:endParaRPr lang="en-IN" dirty="0"/>
          </a:p>
          <a:p>
            <a:endParaRPr lang="en-US" dirty="0"/>
          </a:p>
          <a:p>
            <a:endParaRPr lang="en-US" dirty="0"/>
          </a:p>
          <a:p>
            <a:r>
              <a:rPr lang="en-US" dirty="0"/>
              <a:t>Data Drift</a:t>
            </a:r>
          </a:p>
          <a:p>
            <a:r>
              <a:rPr lang="en-US" dirty="0"/>
              <a:t>Monitor distribution of key features across time</a:t>
            </a:r>
          </a:p>
          <a:p>
            <a:endParaRPr lang="en-IN" b="1" i="0" dirty="0">
              <a:effectLst/>
              <a:latin typeface="Söhne"/>
            </a:endParaRPr>
          </a:p>
          <a:p>
            <a:r>
              <a:rPr lang="en-IN" b="1" i="0" dirty="0">
                <a:effectLst/>
                <a:latin typeface="Söhne"/>
              </a:rPr>
              <a:t>Domain Expertise Integration</a:t>
            </a:r>
            <a:r>
              <a:rPr lang="en-IN" b="0" i="0" dirty="0">
                <a:solidFill>
                  <a:srgbClr val="0F0F0F"/>
                </a:solidFill>
                <a:effectLst/>
                <a:latin typeface="Söhne"/>
              </a:rPr>
              <a:t>: Work with domain experts who understand the impacts of economic recessions on your specific industry. Their insights can guide the selection of features, the interpretation of data, and the overall strategy for model adjustment.</a:t>
            </a:r>
            <a:endParaRPr lang="en-US" dirty="0"/>
          </a:p>
        </p:txBody>
      </p:sp>
      <p:sp>
        <p:nvSpPr>
          <p:cNvPr id="4" name="Slide Number Placeholder 3"/>
          <p:cNvSpPr>
            <a:spLocks noGrp="1"/>
          </p:cNvSpPr>
          <p:nvPr>
            <p:ph type="sldNum" sz="quarter" idx="5"/>
          </p:nvPr>
        </p:nvSpPr>
        <p:spPr/>
        <p:txBody>
          <a:bodyPr/>
          <a:lstStyle/>
          <a:p>
            <a:fld id="{054BEF15-1585-F340-A382-B2A5689D744E}" type="slidenum">
              <a:rPr lang="en-US" smtClean="0"/>
              <a:t>17</a:t>
            </a:fld>
            <a:endParaRPr lang="en-US"/>
          </a:p>
        </p:txBody>
      </p:sp>
    </p:spTree>
    <p:extLst>
      <p:ext uri="{BB962C8B-B14F-4D97-AF65-F5344CB8AC3E}">
        <p14:creationId xmlns:p14="http://schemas.microsoft.com/office/powerpoint/2010/main" val="1119713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3D7356-4CE6-AA2C-D9BA-E794F9C6A687}"/>
              </a:ext>
            </a:extLst>
          </p:cNvPr>
          <p:cNvSpPr/>
          <p:nvPr userDrawn="1"/>
        </p:nvSpPr>
        <p:spPr>
          <a:xfrm>
            <a:off x="0" y="0"/>
            <a:ext cx="14630400" cy="822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92"/>
          </a:p>
        </p:txBody>
      </p:sp>
      <p:grpSp>
        <p:nvGrpSpPr>
          <p:cNvPr id="3" name="Black, white and grays">
            <a:extLst>
              <a:ext uri="{FF2B5EF4-FFF2-40B4-BE49-F238E27FC236}">
                <a16:creationId xmlns:a16="http://schemas.microsoft.com/office/drawing/2014/main" id="{763B4123-8C96-5412-3E2B-7F95387E106D}"/>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4" name="Groupe 1">
              <a:extLst>
                <a:ext uri="{FF2B5EF4-FFF2-40B4-BE49-F238E27FC236}">
                  <a16:creationId xmlns:a16="http://schemas.microsoft.com/office/drawing/2014/main" id="{D864BFAD-7832-0113-0287-EDF204116A7E}"/>
                </a:ext>
              </a:extLst>
            </p:cNvPr>
            <p:cNvGrpSpPr/>
            <p:nvPr userDrawn="1"/>
          </p:nvGrpSpPr>
          <p:grpSpPr>
            <a:xfrm rot="16200000">
              <a:off x="6550623" y="-435989"/>
              <a:ext cx="410273" cy="7352748"/>
              <a:chOff x="9487019" y="876852"/>
              <a:chExt cx="410273" cy="7352748"/>
            </a:xfrm>
          </p:grpSpPr>
          <p:sp>
            <p:nvSpPr>
              <p:cNvPr id="7" name="object 16">
                <a:extLst>
                  <a:ext uri="{FF2B5EF4-FFF2-40B4-BE49-F238E27FC236}">
                    <a16:creationId xmlns:a16="http://schemas.microsoft.com/office/drawing/2014/main" id="{1168951A-2826-9086-011E-5AAD9118C1F3}"/>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 name="object 15">
                <a:extLst>
                  <a:ext uri="{FF2B5EF4-FFF2-40B4-BE49-F238E27FC236}">
                    <a16:creationId xmlns:a16="http://schemas.microsoft.com/office/drawing/2014/main" id="{B46159B5-08F6-7003-3FE1-108F74AC0A6D}"/>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9" name="object 14">
                <a:extLst>
                  <a:ext uri="{FF2B5EF4-FFF2-40B4-BE49-F238E27FC236}">
                    <a16:creationId xmlns:a16="http://schemas.microsoft.com/office/drawing/2014/main" id="{97CEE548-AD34-2AFA-9FBB-67711751F90A}"/>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object 19">
                <a:extLst>
                  <a:ext uri="{FF2B5EF4-FFF2-40B4-BE49-F238E27FC236}">
                    <a16:creationId xmlns:a16="http://schemas.microsoft.com/office/drawing/2014/main" id="{187B8937-6A23-6474-F916-B63484A51AA5}"/>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object 22">
                <a:extLst>
                  <a:ext uri="{FF2B5EF4-FFF2-40B4-BE49-F238E27FC236}">
                    <a16:creationId xmlns:a16="http://schemas.microsoft.com/office/drawing/2014/main" id="{39B393F5-668D-5BBF-6C3D-F2BD0E5FA273}"/>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object 22">
                <a:extLst>
                  <a:ext uri="{FF2B5EF4-FFF2-40B4-BE49-F238E27FC236}">
                    <a16:creationId xmlns:a16="http://schemas.microsoft.com/office/drawing/2014/main" id="{170CEB2E-7B57-2CEB-71F2-90B2E01619F0}"/>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5" name="object 16">
              <a:extLst>
                <a:ext uri="{FF2B5EF4-FFF2-40B4-BE49-F238E27FC236}">
                  <a16:creationId xmlns:a16="http://schemas.microsoft.com/office/drawing/2014/main" id="{FB0D8AA0-1FA2-0E0B-E091-7A492259207B}"/>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 name="object 25">
              <a:extLst>
                <a:ext uri="{FF2B5EF4-FFF2-40B4-BE49-F238E27FC236}">
                  <a16:creationId xmlns:a16="http://schemas.microsoft.com/office/drawing/2014/main" id="{E839F5AB-5D8A-8B92-5B1E-4FD479256AE4}"/>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14" name="Purple theme">
            <a:extLst>
              <a:ext uri="{FF2B5EF4-FFF2-40B4-BE49-F238E27FC236}">
                <a16:creationId xmlns:a16="http://schemas.microsoft.com/office/drawing/2014/main" id="{E3D77993-0AEA-65BF-959D-6401AE4C8066}"/>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5" name="object 94">
              <a:extLst>
                <a:ext uri="{FF2B5EF4-FFF2-40B4-BE49-F238E27FC236}">
                  <a16:creationId xmlns:a16="http://schemas.microsoft.com/office/drawing/2014/main" id="{1A37BCD9-F96A-2AD6-715B-6BBFB797E695}"/>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object 96">
              <a:extLst>
                <a:ext uri="{FF2B5EF4-FFF2-40B4-BE49-F238E27FC236}">
                  <a16:creationId xmlns:a16="http://schemas.microsoft.com/office/drawing/2014/main" id="{1C3E7D6A-9B7D-1DE2-11BD-42A6393A7514}"/>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object 95">
              <a:extLst>
                <a:ext uri="{FF2B5EF4-FFF2-40B4-BE49-F238E27FC236}">
                  <a16:creationId xmlns:a16="http://schemas.microsoft.com/office/drawing/2014/main" id="{678BF1B2-8BAA-5FA7-0C8A-0724AC440BEF}"/>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1" name="object 55">
              <a:extLst>
                <a:ext uri="{FF2B5EF4-FFF2-40B4-BE49-F238E27FC236}">
                  <a16:creationId xmlns:a16="http://schemas.microsoft.com/office/drawing/2014/main" id="{CB93E14D-FF90-D580-C7AF-E10BD535BD26}"/>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22" name="object 55">
              <a:extLst>
                <a:ext uri="{FF2B5EF4-FFF2-40B4-BE49-F238E27FC236}">
                  <a16:creationId xmlns:a16="http://schemas.microsoft.com/office/drawing/2014/main" id="{A0A0949A-817E-BCD1-07B7-8B4267CEA78F}"/>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23" name="Teal theme">
            <a:extLst>
              <a:ext uri="{FF2B5EF4-FFF2-40B4-BE49-F238E27FC236}">
                <a16:creationId xmlns:a16="http://schemas.microsoft.com/office/drawing/2014/main" id="{E3115BFF-932A-5614-0C60-D9BD9052F132}"/>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24" name="object 74">
              <a:extLst>
                <a:ext uri="{FF2B5EF4-FFF2-40B4-BE49-F238E27FC236}">
                  <a16:creationId xmlns:a16="http://schemas.microsoft.com/office/drawing/2014/main" id="{7EC442C8-E3C1-4E50-7944-3F0442136A2C}"/>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object 76">
              <a:extLst>
                <a:ext uri="{FF2B5EF4-FFF2-40B4-BE49-F238E27FC236}">
                  <a16:creationId xmlns:a16="http://schemas.microsoft.com/office/drawing/2014/main" id="{071D9C44-5339-BDF4-7AD2-1EE9DFDD9DAA}"/>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object 75">
              <a:extLst>
                <a:ext uri="{FF2B5EF4-FFF2-40B4-BE49-F238E27FC236}">
                  <a16:creationId xmlns:a16="http://schemas.microsoft.com/office/drawing/2014/main" id="{A3A514B0-E1C8-8288-4C3A-C1588321D996}"/>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7" name="object 55">
              <a:extLst>
                <a:ext uri="{FF2B5EF4-FFF2-40B4-BE49-F238E27FC236}">
                  <a16:creationId xmlns:a16="http://schemas.microsoft.com/office/drawing/2014/main" id="{905C18DA-D167-70DD-5EE3-8DF91DE99F7F}"/>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28" name="object 55">
              <a:extLst>
                <a:ext uri="{FF2B5EF4-FFF2-40B4-BE49-F238E27FC236}">
                  <a16:creationId xmlns:a16="http://schemas.microsoft.com/office/drawing/2014/main" id="{B1FEC0B5-5D5F-C288-D61B-F0EF094B1DEF}"/>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29" name="Green theme">
            <a:extLst>
              <a:ext uri="{FF2B5EF4-FFF2-40B4-BE49-F238E27FC236}">
                <a16:creationId xmlns:a16="http://schemas.microsoft.com/office/drawing/2014/main" id="{34E2F5FC-75DD-FA84-FEB2-7DF755675DB6}"/>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30" name="object 34">
              <a:extLst>
                <a:ext uri="{FF2B5EF4-FFF2-40B4-BE49-F238E27FC236}">
                  <a16:creationId xmlns:a16="http://schemas.microsoft.com/office/drawing/2014/main" id="{86294BE6-8043-C78F-FA22-BDB8B96455D4}"/>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object 36">
              <a:extLst>
                <a:ext uri="{FF2B5EF4-FFF2-40B4-BE49-F238E27FC236}">
                  <a16:creationId xmlns:a16="http://schemas.microsoft.com/office/drawing/2014/main" id="{85F67468-5A00-5357-B56C-0AEE9120F6AD}"/>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object 35">
              <a:extLst>
                <a:ext uri="{FF2B5EF4-FFF2-40B4-BE49-F238E27FC236}">
                  <a16:creationId xmlns:a16="http://schemas.microsoft.com/office/drawing/2014/main" id="{9D17ED7B-75BE-BDAE-CCDD-0841C32CFC25}"/>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3" name="object 55">
              <a:extLst>
                <a:ext uri="{FF2B5EF4-FFF2-40B4-BE49-F238E27FC236}">
                  <a16:creationId xmlns:a16="http://schemas.microsoft.com/office/drawing/2014/main" id="{9EA0AD25-6B90-DBD7-0EFB-8C6EFC9A4068}"/>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34" name="object 55">
              <a:extLst>
                <a:ext uri="{FF2B5EF4-FFF2-40B4-BE49-F238E27FC236}">
                  <a16:creationId xmlns:a16="http://schemas.microsoft.com/office/drawing/2014/main" id="{6E3405DF-00DB-B70C-A383-CA46F2263F9E}"/>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5" name="Yellow theme">
            <a:extLst>
              <a:ext uri="{FF2B5EF4-FFF2-40B4-BE49-F238E27FC236}">
                <a16:creationId xmlns:a16="http://schemas.microsoft.com/office/drawing/2014/main" id="{A8235C3A-7AB9-A9E4-8ED1-BA13F5E51D92}"/>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36" name="object 54">
              <a:extLst>
                <a:ext uri="{FF2B5EF4-FFF2-40B4-BE49-F238E27FC236}">
                  <a16:creationId xmlns:a16="http://schemas.microsoft.com/office/drawing/2014/main" id="{A0FC6DE9-DB1A-17AC-B5C1-7CA0A57CE2A2}"/>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7" name="object 56">
              <a:extLst>
                <a:ext uri="{FF2B5EF4-FFF2-40B4-BE49-F238E27FC236}">
                  <a16:creationId xmlns:a16="http://schemas.microsoft.com/office/drawing/2014/main" id="{6A019A45-D825-BC1B-6E45-9E5B5ACCB36B}"/>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8" name="object 55">
              <a:extLst>
                <a:ext uri="{FF2B5EF4-FFF2-40B4-BE49-F238E27FC236}">
                  <a16:creationId xmlns:a16="http://schemas.microsoft.com/office/drawing/2014/main" id="{BC8BA9AA-B956-A7B2-04C2-202906CB138D}"/>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39" name="object 55">
              <a:extLst>
                <a:ext uri="{FF2B5EF4-FFF2-40B4-BE49-F238E27FC236}">
                  <a16:creationId xmlns:a16="http://schemas.microsoft.com/office/drawing/2014/main" id="{8AE88207-29A3-4A26-A782-409A59D22561}"/>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40" name="object 55">
              <a:extLst>
                <a:ext uri="{FF2B5EF4-FFF2-40B4-BE49-F238E27FC236}">
                  <a16:creationId xmlns:a16="http://schemas.microsoft.com/office/drawing/2014/main" id="{A629E45D-CDCC-1553-0AC8-9AF078B66B8F}"/>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41" name="Orange theme">
            <a:extLst>
              <a:ext uri="{FF2B5EF4-FFF2-40B4-BE49-F238E27FC236}">
                <a16:creationId xmlns:a16="http://schemas.microsoft.com/office/drawing/2014/main" id="{2333F415-FB03-6649-2D34-870BBB33A07F}"/>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42" name="object 54">
              <a:extLst>
                <a:ext uri="{FF2B5EF4-FFF2-40B4-BE49-F238E27FC236}">
                  <a16:creationId xmlns:a16="http://schemas.microsoft.com/office/drawing/2014/main" id="{FA85CAAF-2F13-3652-9E6C-F170684F9D32}"/>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3" name="object 56">
              <a:extLst>
                <a:ext uri="{FF2B5EF4-FFF2-40B4-BE49-F238E27FC236}">
                  <a16:creationId xmlns:a16="http://schemas.microsoft.com/office/drawing/2014/main" id="{D56D92BA-B1E1-FEE1-9255-F87B96B48B66}"/>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4" name="object 55">
              <a:extLst>
                <a:ext uri="{FF2B5EF4-FFF2-40B4-BE49-F238E27FC236}">
                  <a16:creationId xmlns:a16="http://schemas.microsoft.com/office/drawing/2014/main" id="{EF26EA20-367E-636D-58C0-2BD299AF6721}"/>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45" name="object 55">
              <a:extLst>
                <a:ext uri="{FF2B5EF4-FFF2-40B4-BE49-F238E27FC236}">
                  <a16:creationId xmlns:a16="http://schemas.microsoft.com/office/drawing/2014/main" id="{749C3B11-B351-F5F5-BEF0-25D4954EE5B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46" name="object 55">
              <a:extLst>
                <a:ext uri="{FF2B5EF4-FFF2-40B4-BE49-F238E27FC236}">
                  <a16:creationId xmlns:a16="http://schemas.microsoft.com/office/drawing/2014/main" id="{C5B01B0C-AF65-1CA5-34C3-2B237449B4F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47" name="Other colors title">
            <a:extLst>
              <a:ext uri="{FF2B5EF4-FFF2-40B4-BE49-F238E27FC236}">
                <a16:creationId xmlns:a16="http://schemas.microsoft.com/office/drawing/2014/main" id="{AABC0E5A-C3C0-9416-CF5B-24EF02C18B3E}"/>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8" name="Blue theme">
            <a:extLst>
              <a:ext uri="{FF2B5EF4-FFF2-40B4-BE49-F238E27FC236}">
                <a16:creationId xmlns:a16="http://schemas.microsoft.com/office/drawing/2014/main" id="{38EC902F-6EEB-6164-C60F-73FABF24819A}"/>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49" name="object 74">
              <a:extLst>
                <a:ext uri="{FF2B5EF4-FFF2-40B4-BE49-F238E27FC236}">
                  <a16:creationId xmlns:a16="http://schemas.microsoft.com/office/drawing/2014/main" id="{A5007C87-AC02-FDDD-BC59-69FFBB2E30EC}"/>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object 76">
              <a:extLst>
                <a:ext uri="{FF2B5EF4-FFF2-40B4-BE49-F238E27FC236}">
                  <a16:creationId xmlns:a16="http://schemas.microsoft.com/office/drawing/2014/main" id="{39DF5939-7679-8C1C-8394-1C7BDD3ADE9B}"/>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object 55">
              <a:extLst>
                <a:ext uri="{FF2B5EF4-FFF2-40B4-BE49-F238E27FC236}">
                  <a16:creationId xmlns:a16="http://schemas.microsoft.com/office/drawing/2014/main" id="{6DFC9F24-6BAB-FB1D-9EA6-B6876FE30EF2}"/>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52" name="object 55">
              <a:extLst>
                <a:ext uri="{FF2B5EF4-FFF2-40B4-BE49-F238E27FC236}">
                  <a16:creationId xmlns:a16="http://schemas.microsoft.com/office/drawing/2014/main" id="{4AC59D27-FE72-32F5-2E83-BDA529F3FD56}"/>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53" name="Primary colors title">
            <a:extLst>
              <a:ext uri="{FF2B5EF4-FFF2-40B4-BE49-F238E27FC236}">
                <a16:creationId xmlns:a16="http://schemas.microsoft.com/office/drawing/2014/main" id="{F979AF09-43B4-C7F6-0FEE-5DD44BEE72E4}"/>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54" name="object 75">
            <a:extLst>
              <a:ext uri="{FF2B5EF4-FFF2-40B4-BE49-F238E27FC236}">
                <a16:creationId xmlns:a16="http://schemas.microsoft.com/office/drawing/2014/main" id="{E764EF9B-D7EA-BE9B-8A39-42757145845C}"/>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55" name="Primary colors title">
            <a:extLst>
              <a:ext uri="{FF2B5EF4-FFF2-40B4-BE49-F238E27FC236}">
                <a16:creationId xmlns:a16="http://schemas.microsoft.com/office/drawing/2014/main" id="{C7403A17-4024-6652-CD8F-2E5CE5EA6204}"/>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56" name="object 75">
            <a:extLst>
              <a:ext uri="{FF2B5EF4-FFF2-40B4-BE49-F238E27FC236}">
                <a16:creationId xmlns:a16="http://schemas.microsoft.com/office/drawing/2014/main" id="{A105A8DE-9D1D-4044-046E-01B80311BCDA}"/>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grpSp>
        <p:nvGrpSpPr>
          <p:cNvPr id="16" name="Group 15">
            <a:extLst>
              <a:ext uri="{FF2B5EF4-FFF2-40B4-BE49-F238E27FC236}">
                <a16:creationId xmlns:a16="http://schemas.microsoft.com/office/drawing/2014/main" id="{8FB7A923-9B6E-FD04-ED65-AFFE059F99B6}"/>
              </a:ext>
            </a:extLst>
          </p:cNvPr>
          <p:cNvGrpSpPr/>
          <p:nvPr userDrawn="1"/>
        </p:nvGrpSpPr>
        <p:grpSpPr>
          <a:xfrm>
            <a:off x="3891784" y="941343"/>
            <a:ext cx="6701192" cy="4913649"/>
            <a:chOff x="5796210" y="1657976"/>
            <a:chExt cx="6701192" cy="4913649"/>
          </a:xfrm>
        </p:grpSpPr>
        <p:sp>
          <p:nvSpPr>
            <p:cNvPr id="17" name="TextBox 16">
              <a:extLst>
                <a:ext uri="{FF2B5EF4-FFF2-40B4-BE49-F238E27FC236}">
                  <a16:creationId xmlns:a16="http://schemas.microsoft.com/office/drawing/2014/main" id="{2AA98D30-C05B-0DFC-3F11-D8F591E23496}"/>
                </a:ext>
              </a:extLst>
            </p:cNvPr>
            <p:cNvSpPr txBox="1"/>
            <p:nvPr userDrawn="1"/>
          </p:nvSpPr>
          <p:spPr>
            <a:xfrm>
              <a:off x="5796210" y="4458652"/>
              <a:ext cx="6701192" cy="1569660"/>
            </a:xfrm>
            <a:prstGeom prst="rect">
              <a:avLst/>
            </a:prstGeom>
            <a:noFill/>
          </p:spPr>
          <p:txBody>
            <a:bodyPr wrap="square">
              <a:spAutoFit/>
            </a:bodyPr>
            <a:lstStyle/>
            <a:p>
              <a:pPr algn="ctr"/>
              <a:r>
                <a:rPr lang="en-IN" sz="9600" b="1" i="0" u="none" strike="noStrike" baseline="0" dirty="0">
                  <a:solidFill>
                    <a:schemeClr val="bg1"/>
                  </a:solidFill>
                  <a:latin typeface="Poppins" pitchFamily="2" charset="77"/>
                  <a:cs typeface="Poppins" pitchFamily="2" charset="77"/>
                </a:rPr>
                <a:t>Cloud &amp; AI</a:t>
              </a:r>
              <a:endParaRPr lang="en-IN" sz="59500" b="1" dirty="0">
                <a:solidFill>
                  <a:schemeClr val="bg1"/>
                </a:solidFill>
                <a:latin typeface="Poppins" pitchFamily="2" charset="77"/>
                <a:cs typeface="Poppins" pitchFamily="2" charset="77"/>
              </a:endParaRPr>
            </a:p>
          </p:txBody>
        </p:sp>
        <p:sp>
          <p:nvSpPr>
            <p:cNvPr id="18" name="TextBox 17">
              <a:extLst>
                <a:ext uri="{FF2B5EF4-FFF2-40B4-BE49-F238E27FC236}">
                  <a16:creationId xmlns:a16="http://schemas.microsoft.com/office/drawing/2014/main" id="{A83CE5AC-1DE4-B699-2F13-8759113B136D}"/>
                </a:ext>
              </a:extLst>
            </p:cNvPr>
            <p:cNvSpPr txBox="1"/>
            <p:nvPr userDrawn="1"/>
          </p:nvSpPr>
          <p:spPr>
            <a:xfrm>
              <a:off x="7523969" y="6048405"/>
              <a:ext cx="3245674" cy="523220"/>
            </a:xfrm>
            <a:prstGeom prst="rect">
              <a:avLst/>
            </a:prstGeom>
            <a:noFill/>
          </p:spPr>
          <p:txBody>
            <a:bodyPr wrap="square">
              <a:spAutoFit/>
            </a:bodyPr>
            <a:lstStyle/>
            <a:p>
              <a:pPr algn="ctr"/>
              <a:r>
                <a:rPr lang="en-IN" sz="2800" b="0" i="0" u="none" strike="noStrike" baseline="0" dirty="0">
                  <a:solidFill>
                    <a:schemeClr val="bg1"/>
                  </a:solidFill>
                  <a:latin typeface="Poppins" pitchFamily="2" charset="77"/>
                  <a:cs typeface="Poppins" pitchFamily="2" charset="77"/>
                </a:rPr>
                <a:t>Conference 2023</a:t>
              </a:r>
              <a:endParaRPr lang="en-US" sz="2800" b="0" i="1" dirty="0">
                <a:solidFill>
                  <a:schemeClr val="bg1"/>
                </a:solidFill>
                <a:latin typeface="Poppins" pitchFamily="2" charset="77"/>
                <a:cs typeface="Poppins" pitchFamily="2" charset="77"/>
              </a:endParaRPr>
            </a:p>
          </p:txBody>
        </p:sp>
        <p:sp>
          <p:nvSpPr>
            <p:cNvPr id="61" name="TextBox 60">
              <a:extLst>
                <a:ext uri="{FF2B5EF4-FFF2-40B4-BE49-F238E27FC236}">
                  <a16:creationId xmlns:a16="http://schemas.microsoft.com/office/drawing/2014/main" id="{0CEFA09F-78F1-C16E-DF0E-C6483282A348}"/>
                </a:ext>
              </a:extLst>
            </p:cNvPr>
            <p:cNvSpPr txBox="1"/>
            <p:nvPr userDrawn="1"/>
          </p:nvSpPr>
          <p:spPr>
            <a:xfrm>
              <a:off x="8177292" y="4085216"/>
              <a:ext cx="1939028" cy="400110"/>
            </a:xfrm>
            <a:prstGeom prst="rect">
              <a:avLst/>
            </a:prstGeom>
            <a:noFill/>
          </p:spPr>
          <p:txBody>
            <a:bodyPr wrap="square">
              <a:spAutoFit/>
            </a:bodyPr>
            <a:lstStyle/>
            <a:p>
              <a:r>
                <a:rPr lang="en-IN" sz="2000" b="0" i="0" u="none" strike="noStrike" kern="1200" baseline="0" dirty="0">
                  <a:solidFill>
                    <a:schemeClr val="bg1"/>
                  </a:solidFill>
                  <a:latin typeface="Poppins Light" pitchFamily="2" charset="77"/>
                  <a:ea typeface="+mn-ea"/>
                  <a:cs typeface="Poppins Light" pitchFamily="2" charset="77"/>
                </a:rPr>
                <a:t>Asia's Largest </a:t>
              </a:r>
            </a:p>
          </p:txBody>
        </p:sp>
        <p:pic>
          <p:nvPicPr>
            <p:cNvPr id="62" name="Picture 61" descr="A logo with a black background&#10;&#10;Description automatically generated">
              <a:extLst>
                <a:ext uri="{FF2B5EF4-FFF2-40B4-BE49-F238E27FC236}">
                  <a16:creationId xmlns:a16="http://schemas.microsoft.com/office/drawing/2014/main" id="{FB0A4DC1-B271-7CF4-E273-B21ECC7C29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6637" y="1657976"/>
              <a:ext cx="1380339" cy="2021395"/>
            </a:xfrm>
            <a:prstGeom prst="rect">
              <a:avLst/>
            </a:prstGeom>
          </p:spPr>
        </p:pic>
      </p:grpSp>
      <p:sp>
        <p:nvSpPr>
          <p:cNvPr id="63" name="TextBox 62">
            <a:extLst>
              <a:ext uri="{FF2B5EF4-FFF2-40B4-BE49-F238E27FC236}">
                <a16:creationId xmlns:a16="http://schemas.microsoft.com/office/drawing/2014/main" id="{0E9012AE-7794-9494-10C2-4D73B3A2F7B6}"/>
              </a:ext>
            </a:extLst>
          </p:cNvPr>
          <p:cNvSpPr txBox="1"/>
          <p:nvPr userDrawn="1"/>
        </p:nvSpPr>
        <p:spPr>
          <a:xfrm>
            <a:off x="5166752" y="6124308"/>
            <a:ext cx="4171565" cy="646331"/>
          </a:xfrm>
          <a:prstGeom prst="rect">
            <a:avLst/>
          </a:prstGeom>
          <a:noFill/>
        </p:spPr>
        <p:txBody>
          <a:bodyPr wrap="square">
            <a:spAutoFit/>
          </a:bodyPr>
          <a:lstStyle/>
          <a:p>
            <a:pPr algn="ctr"/>
            <a:r>
              <a:rPr lang="en-US" sz="1800" b="0" i="0" u="none" strike="noStrike" kern="1200" baseline="0" dirty="0">
                <a:solidFill>
                  <a:schemeClr val="bg1"/>
                </a:solidFill>
                <a:latin typeface="Poppins" pitchFamily="2" charset="77"/>
                <a:ea typeface="+mn-ea"/>
                <a:cs typeface="Poppins" pitchFamily="2" charset="77"/>
              </a:rPr>
              <a:t>17 - 18, November 2023</a:t>
            </a:r>
          </a:p>
          <a:p>
            <a:pPr algn="ctr"/>
            <a:r>
              <a:rPr lang="en-US" sz="1800" b="0" i="0" u="none" strike="noStrike" kern="1200" baseline="0" dirty="0">
                <a:solidFill>
                  <a:schemeClr val="bg1"/>
                </a:solidFill>
                <a:latin typeface="Poppins" pitchFamily="2" charset="77"/>
                <a:ea typeface="+mn-ea"/>
                <a:cs typeface="Poppins" pitchFamily="2" charset="77"/>
              </a:rPr>
              <a:t>IIT Madras Research Park, Chennai</a:t>
            </a:r>
          </a:p>
        </p:txBody>
      </p:sp>
    </p:spTree>
    <p:extLst>
      <p:ext uri="{BB962C8B-B14F-4D97-AF65-F5344CB8AC3E}">
        <p14:creationId xmlns:p14="http://schemas.microsoft.com/office/powerpoint/2010/main" val="252193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FFC000"/>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grpSp>
        <p:nvGrpSpPr>
          <p:cNvPr id="2" name="Group 1">
            <a:extLst>
              <a:ext uri="{FF2B5EF4-FFF2-40B4-BE49-F238E27FC236}">
                <a16:creationId xmlns:a16="http://schemas.microsoft.com/office/drawing/2014/main" id="{07FF8A4A-A534-7618-A217-3B3D0EC0CD02}"/>
              </a:ext>
            </a:extLst>
          </p:cNvPr>
          <p:cNvGrpSpPr/>
          <p:nvPr userDrawn="1"/>
        </p:nvGrpSpPr>
        <p:grpSpPr>
          <a:xfrm flipV="1">
            <a:off x="-2" y="8089601"/>
            <a:ext cx="14634894" cy="143878"/>
            <a:chOff x="-2333824" y="6759341"/>
            <a:chExt cx="12195745" cy="98673"/>
          </a:xfrm>
        </p:grpSpPr>
        <p:sp>
          <p:nvSpPr>
            <p:cNvPr id="4" name="Trapezium 1">
              <a:extLst>
                <a:ext uri="{FF2B5EF4-FFF2-40B4-BE49-F238E27FC236}">
                  <a16:creationId xmlns:a16="http://schemas.microsoft.com/office/drawing/2014/main" id="{4E619417-31AB-C7F5-EF4D-9CC4FE285FAB}"/>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5" name="Trapezium 46">
              <a:extLst>
                <a:ext uri="{FF2B5EF4-FFF2-40B4-BE49-F238E27FC236}">
                  <a16:creationId xmlns:a16="http://schemas.microsoft.com/office/drawing/2014/main" id="{175989A8-5F58-A334-3C1C-43EE095DFD63}"/>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1" name="Trapezium 46">
              <a:extLst>
                <a:ext uri="{FF2B5EF4-FFF2-40B4-BE49-F238E27FC236}">
                  <a16:creationId xmlns:a16="http://schemas.microsoft.com/office/drawing/2014/main" id="{BB81072A-45E1-2364-6207-2E666CA071A0}"/>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2" name="TextBox 11">
            <a:extLst>
              <a:ext uri="{FF2B5EF4-FFF2-40B4-BE49-F238E27FC236}">
                <a16:creationId xmlns:a16="http://schemas.microsoft.com/office/drawing/2014/main" id="{99CF46CE-7C90-939B-13BA-B2F09161642E}"/>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3" name="Picture 12" descr="A white banner with a logo&#10;&#10;Description automatically generated">
            <a:extLst>
              <a:ext uri="{FF2B5EF4-FFF2-40B4-BE49-F238E27FC236}">
                <a16:creationId xmlns:a16="http://schemas.microsoft.com/office/drawing/2014/main" id="{7672CC42-E2FE-3940-3994-5D6AB6162E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FFC000"/>
                </a:solidFill>
                <a:effectLst/>
                <a:latin typeface="+mj-lt"/>
                <a:ea typeface="+mn-ea"/>
                <a:cs typeface="Segoe UI" pitchFamily="34" charset="0"/>
              </a:defRPr>
            </a:lvl1pPr>
          </a:lstStyle>
          <a:p>
            <a:r>
              <a:rPr lang="en-US" dirty="0"/>
              <a:t>Q &amp; A</a:t>
            </a:r>
          </a:p>
        </p:txBody>
      </p:sp>
      <p:grpSp>
        <p:nvGrpSpPr>
          <p:cNvPr id="2" name="Group 1">
            <a:extLst>
              <a:ext uri="{FF2B5EF4-FFF2-40B4-BE49-F238E27FC236}">
                <a16:creationId xmlns:a16="http://schemas.microsoft.com/office/drawing/2014/main" id="{7F0558D6-28A3-DDF6-54C7-BE35E7DEE1C7}"/>
              </a:ext>
            </a:extLst>
          </p:cNvPr>
          <p:cNvGrpSpPr/>
          <p:nvPr userDrawn="1"/>
        </p:nvGrpSpPr>
        <p:grpSpPr>
          <a:xfrm flipV="1">
            <a:off x="-2" y="8089601"/>
            <a:ext cx="14634894" cy="143878"/>
            <a:chOff x="-2333824" y="6759341"/>
            <a:chExt cx="12195745" cy="98673"/>
          </a:xfrm>
        </p:grpSpPr>
        <p:sp>
          <p:nvSpPr>
            <p:cNvPr id="3" name="Trapezium 1">
              <a:extLst>
                <a:ext uri="{FF2B5EF4-FFF2-40B4-BE49-F238E27FC236}">
                  <a16:creationId xmlns:a16="http://schemas.microsoft.com/office/drawing/2014/main" id="{22659BA2-EE20-D7BE-7332-ADE4E819C065}"/>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4" name="Trapezium 46">
              <a:extLst>
                <a:ext uri="{FF2B5EF4-FFF2-40B4-BE49-F238E27FC236}">
                  <a16:creationId xmlns:a16="http://schemas.microsoft.com/office/drawing/2014/main" id="{0E54FD5B-B43C-C0FC-6514-FE017FFF0851}"/>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1" name="Trapezium 46">
              <a:extLst>
                <a:ext uri="{FF2B5EF4-FFF2-40B4-BE49-F238E27FC236}">
                  <a16:creationId xmlns:a16="http://schemas.microsoft.com/office/drawing/2014/main" id="{2CFBC29F-491A-53F4-9DA5-B9ABBBB8B4BE}"/>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2" name="TextBox 11">
            <a:extLst>
              <a:ext uri="{FF2B5EF4-FFF2-40B4-BE49-F238E27FC236}">
                <a16:creationId xmlns:a16="http://schemas.microsoft.com/office/drawing/2014/main" id="{21494E00-82D2-2B85-F06D-77D097E72F91}"/>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3" name="Picture 12" descr="A white banner with a logo&#10;&#10;Description automatically generated">
            <a:extLst>
              <a:ext uri="{FF2B5EF4-FFF2-40B4-BE49-F238E27FC236}">
                <a16:creationId xmlns:a16="http://schemas.microsoft.com/office/drawing/2014/main" id="{C16745EC-8CC0-C9FF-32E2-D69604FE2A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695861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8EBB168-63DF-6A2A-FD0D-B25A6D720C17}"/>
              </a:ext>
            </a:extLst>
          </p:cNvPr>
          <p:cNvPicPr>
            <a:picLocks noChangeAspect="1"/>
          </p:cNvPicPr>
          <p:nvPr userDrawn="1"/>
        </p:nvPicPr>
        <p:blipFill>
          <a:blip r:embed="rId2"/>
          <a:stretch>
            <a:fillRect/>
          </a:stretch>
        </p:blipFill>
        <p:spPr>
          <a:xfrm>
            <a:off x="7634514" y="3595604"/>
            <a:ext cx="6995886" cy="4662401"/>
          </a:xfrm>
          <a:prstGeom prst="rect">
            <a:avLst/>
          </a:prstGeom>
        </p:spPr>
      </p:pic>
      <p:grpSp>
        <p:nvGrpSpPr>
          <p:cNvPr id="4" name="Black, white and grays">
            <a:extLst>
              <a:ext uri="{FF2B5EF4-FFF2-40B4-BE49-F238E27FC236}">
                <a16:creationId xmlns:a16="http://schemas.microsoft.com/office/drawing/2014/main" id="{99704C01-C0DA-C0E9-3DBD-4BCA42A3AF70}"/>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9" name="Groupe 1">
              <a:extLst>
                <a:ext uri="{FF2B5EF4-FFF2-40B4-BE49-F238E27FC236}">
                  <a16:creationId xmlns:a16="http://schemas.microsoft.com/office/drawing/2014/main" id="{430B5C7E-CECB-B0A5-CD18-FC8457DD5BE0}"/>
                </a:ext>
              </a:extLst>
            </p:cNvPr>
            <p:cNvGrpSpPr/>
            <p:nvPr userDrawn="1"/>
          </p:nvGrpSpPr>
          <p:grpSpPr>
            <a:xfrm rot="16200000">
              <a:off x="6550623" y="-435989"/>
              <a:ext cx="410273" cy="7352748"/>
              <a:chOff x="9487019" y="876852"/>
              <a:chExt cx="410273" cy="7352748"/>
            </a:xfrm>
          </p:grpSpPr>
          <p:sp>
            <p:nvSpPr>
              <p:cNvPr id="14" name="object 16">
                <a:extLst>
                  <a:ext uri="{FF2B5EF4-FFF2-40B4-BE49-F238E27FC236}">
                    <a16:creationId xmlns:a16="http://schemas.microsoft.com/office/drawing/2014/main" id="{432772CE-A798-CAB1-CA7C-7A1A6335A9DE}"/>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5" name="object 15">
                <a:extLst>
                  <a:ext uri="{FF2B5EF4-FFF2-40B4-BE49-F238E27FC236}">
                    <a16:creationId xmlns:a16="http://schemas.microsoft.com/office/drawing/2014/main" id="{50D10AE0-CB4B-20C2-4DC9-3E7E58E2CC9E}"/>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6" name="object 14">
                <a:extLst>
                  <a:ext uri="{FF2B5EF4-FFF2-40B4-BE49-F238E27FC236}">
                    <a16:creationId xmlns:a16="http://schemas.microsoft.com/office/drawing/2014/main" id="{C2F68B9A-B1AF-885C-BB9A-027970395D83}"/>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7" name="object 19">
                <a:extLst>
                  <a:ext uri="{FF2B5EF4-FFF2-40B4-BE49-F238E27FC236}">
                    <a16:creationId xmlns:a16="http://schemas.microsoft.com/office/drawing/2014/main" id="{C4D138CF-4E12-9661-8C12-532A3B8C5478}"/>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 name="object 22">
                <a:extLst>
                  <a:ext uri="{FF2B5EF4-FFF2-40B4-BE49-F238E27FC236}">
                    <a16:creationId xmlns:a16="http://schemas.microsoft.com/office/drawing/2014/main" id="{B1896FBE-4A5B-9A88-A066-D52AFA4006AB}"/>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object 22">
                <a:extLst>
                  <a:ext uri="{FF2B5EF4-FFF2-40B4-BE49-F238E27FC236}">
                    <a16:creationId xmlns:a16="http://schemas.microsoft.com/office/drawing/2014/main" id="{C0114C3A-1B1A-BD45-982D-47B42B6E4DA1}"/>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0" name="object 16">
              <a:extLst>
                <a:ext uri="{FF2B5EF4-FFF2-40B4-BE49-F238E27FC236}">
                  <a16:creationId xmlns:a16="http://schemas.microsoft.com/office/drawing/2014/main" id="{78F613FE-E45F-3AB9-30A8-464D9A284832}"/>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object 25">
              <a:extLst>
                <a:ext uri="{FF2B5EF4-FFF2-40B4-BE49-F238E27FC236}">
                  <a16:creationId xmlns:a16="http://schemas.microsoft.com/office/drawing/2014/main" id="{9E329F23-2EEB-21CF-6293-873AF0A53D08}"/>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22" name="Purple theme">
            <a:extLst>
              <a:ext uri="{FF2B5EF4-FFF2-40B4-BE49-F238E27FC236}">
                <a16:creationId xmlns:a16="http://schemas.microsoft.com/office/drawing/2014/main" id="{5E6886BC-02F4-0BD2-3779-A18573F336A3}"/>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23" name="object 94">
              <a:extLst>
                <a:ext uri="{FF2B5EF4-FFF2-40B4-BE49-F238E27FC236}">
                  <a16:creationId xmlns:a16="http://schemas.microsoft.com/office/drawing/2014/main" id="{C62F4895-06C0-5779-1267-37F721C6D4B1}"/>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object 96">
              <a:extLst>
                <a:ext uri="{FF2B5EF4-FFF2-40B4-BE49-F238E27FC236}">
                  <a16:creationId xmlns:a16="http://schemas.microsoft.com/office/drawing/2014/main" id="{04E525BB-F48A-84DD-B8AB-0C37FA673ED0}"/>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object 95">
              <a:extLst>
                <a:ext uri="{FF2B5EF4-FFF2-40B4-BE49-F238E27FC236}">
                  <a16:creationId xmlns:a16="http://schemas.microsoft.com/office/drawing/2014/main" id="{B3F0FEA4-2EA6-CB74-0F86-B48D455AB07F}"/>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6" name="object 55">
              <a:extLst>
                <a:ext uri="{FF2B5EF4-FFF2-40B4-BE49-F238E27FC236}">
                  <a16:creationId xmlns:a16="http://schemas.microsoft.com/office/drawing/2014/main" id="{33743595-2E62-2509-6503-C252F6FC9590}"/>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27" name="object 55">
              <a:extLst>
                <a:ext uri="{FF2B5EF4-FFF2-40B4-BE49-F238E27FC236}">
                  <a16:creationId xmlns:a16="http://schemas.microsoft.com/office/drawing/2014/main" id="{B617390C-0AF7-602C-7991-A3A065DA1915}"/>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28" name="Teal theme">
            <a:extLst>
              <a:ext uri="{FF2B5EF4-FFF2-40B4-BE49-F238E27FC236}">
                <a16:creationId xmlns:a16="http://schemas.microsoft.com/office/drawing/2014/main" id="{79284ED7-FD43-D954-CA3F-A9EBA425EE1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29" name="object 74">
              <a:extLst>
                <a:ext uri="{FF2B5EF4-FFF2-40B4-BE49-F238E27FC236}">
                  <a16:creationId xmlns:a16="http://schemas.microsoft.com/office/drawing/2014/main" id="{F6654560-2ECE-24F7-1D67-4E4892587D72}"/>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0" name="object 76">
              <a:extLst>
                <a:ext uri="{FF2B5EF4-FFF2-40B4-BE49-F238E27FC236}">
                  <a16:creationId xmlns:a16="http://schemas.microsoft.com/office/drawing/2014/main" id="{D91F7EA3-5882-D12D-A3C0-AAF5C13A3849}"/>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object 75">
              <a:extLst>
                <a:ext uri="{FF2B5EF4-FFF2-40B4-BE49-F238E27FC236}">
                  <a16:creationId xmlns:a16="http://schemas.microsoft.com/office/drawing/2014/main" id="{A80601C0-15E7-30EB-C53C-32D83FE4CBC1}"/>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2" name="object 55">
              <a:extLst>
                <a:ext uri="{FF2B5EF4-FFF2-40B4-BE49-F238E27FC236}">
                  <a16:creationId xmlns:a16="http://schemas.microsoft.com/office/drawing/2014/main" id="{8BF4647C-97FC-A77F-A188-F011E7E6BC35}"/>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33" name="object 55">
              <a:extLst>
                <a:ext uri="{FF2B5EF4-FFF2-40B4-BE49-F238E27FC236}">
                  <a16:creationId xmlns:a16="http://schemas.microsoft.com/office/drawing/2014/main" id="{7D24A4E7-F198-E438-9EAF-6D21BE65F494}"/>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FDFA308B-8551-4AAA-21A2-2E6C6AA1D0BA}"/>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35" name="object 34">
              <a:extLst>
                <a:ext uri="{FF2B5EF4-FFF2-40B4-BE49-F238E27FC236}">
                  <a16:creationId xmlns:a16="http://schemas.microsoft.com/office/drawing/2014/main" id="{B69B23CF-53BA-F543-8288-B99B95A70087}"/>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object 36">
              <a:extLst>
                <a:ext uri="{FF2B5EF4-FFF2-40B4-BE49-F238E27FC236}">
                  <a16:creationId xmlns:a16="http://schemas.microsoft.com/office/drawing/2014/main" id="{0DBCD24C-C832-9400-F48A-C8ACF206B550}"/>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object 35">
              <a:extLst>
                <a:ext uri="{FF2B5EF4-FFF2-40B4-BE49-F238E27FC236}">
                  <a16:creationId xmlns:a16="http://schemas.microsoft.com/office/drawing/2014/main" id="{F8D6E807-FB33-88BA-D495-662CE13019A6}"/>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8" name="object 55">
              <a:extLst>
                <a:ext uri="{FF2B5EF4-FFF2-40B4-BE49-F238E27FC236}">
                  <a16:creationId xmlns:a16="http://schemas.microsoft.com/office/drawing/2014/main" id="{2E80A52F-BA0A-6AAD-453F-0A033B0B3470}"/>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39" name="object 55">
              <a:extLst>
                <a:ext uri="{FF2B5EF4-FFF2-40B4-BE49-F238E27FC236}">
                  <a16:creationId xmlns:a16="http://schemas.microsoft.com/office/drawing/2014/main" id="{F4A51BD8-D010-4A45-F6D3-5549F419DB9D}"/>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40" name="Yellow theme">
            <a:extLst>
              <a:ext uri="{FF2B5EF4-FFF2-40B4-BE49-F238E27FC236}">
                <a16:creationId xmlns:a16="http://schemas.microsoft.com/office/drawing/2014/main" id="{DB9A976A-C091-33CA-0F69-E39346C693DA}"/>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41" name="object 54">
              <a:extLst>
                <a:ext uri="{FF2B5EF4-FFF2-40B4-BE49-F238E27FC236}">
                  <a16:creationId xmlns:a16="http://schemas.microsoft.com/office/drawing/2014/main" id="{1A0E9964-5B62-E561-E593-0CEF891A60BE}"/>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2" name="object 56">
              <a:extLst>
                <a:ext uri="{FF2B5EF4-FFF2-40B4-BE49-F238E27FC236}">
                  <a16:creationId xmlns:a16="http://schemas.microsoft.com/office/drawing/2014/main" id="{2161F09E-E3C2-6B2D-7CC3-DA40DE5C138F}"/>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3" name="object 55">
              <a:extLst>
                <a:ext uri="{FF2B5EF4-FFF2-40B4-BE49-F238E27FC236}">
                  <a16:creationId xmlns:a16="http://schemas.microsoft.com/office/drawing/2014/main" id="{E698B8D1-8E1A-E6BC-15D0-F8095A7BE52C}"/>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44" name="object 55">
              <a:extLst>
                <a:ext uri="{FF2B5EF4-FFF2-40B4-BE49-F238E27FC236}">
                  <a16:creationId xmlns:a16="http://schemas.microsoft.com/office/drawing/2014/main" id="{6FFA3210-42C5-9C60-B4E2-85CE121B7F8A}"/>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45" name="object 55">
              <a:extLst>
                <a:ext uri="{FF2B5EF4-FFF2-40B4-BE49-F238E27FC236}">
                  <a16:creationId xmlns:a16="http://schemas.microsoft.com/office/drawing/2014/main" id="{DAA2F64A-7C30-74E8-2958-5F603F14D140}"/>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46" name="Orange theme">
            <a:extLst>
              <a:ext uri="{FF2B5EF4-FFF2-40B4-BE49-F238E27FC236}">
                <a16:creationId xmlns:a16="http://schemas.microsoft.com/office/drawing/2014/main" id="{A6279C36-BAF1-C3EF-42D9-2A51C823FDEF}"/>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47" name="object 54">
              <a:extLst>
                <a:ext uri="{FF2B5EF4-FFF2-40B4-BE49-F238E27FC236}">
                  <a16:creationId xmlns:a16="http://schemas.microsoft.com/office/drawing/2014/main" id="{6C4762BB-0808-964E-17CA-C9F0D6E7E82D}"/>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object 56">
              <a:extLst>
                <a:ext uri="{FF2B5EF4-FFF2-40B4-BE49-F238E27FC236}">
                  <a16:creationId xmlns:a16="http://schemas.microsoft.com/office/drawing/2014/main" id="{652DFCD6-A888-DB99-3BEB-2AAB6BA776D3}"/>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object 55">
              <a:extLst>
                <a:ext uri="{FF2B5EF4-FFF2-40B4-BE49-F238E27FC236}">
                  <a16:creationId xmlns:a16="http://schemas.microsoft.com/office/drawing/2014/main" id="{021481EE-8852-D5C8-E0D9-0D0C8FD4B4F2}"/>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50" name="object 55">
              <a:extLst>
                <a:ext uri="{FF2B5EF4-FFF2-40B4-BE49-F238E27FC236}">
                  <a16:creationId xmlns:a16="http://schemas.microsoft.com/office/drawing/2014/main" id="{2874F3E1-BD83-E273-C08C-8048DE955D93}"/>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51" name="object 55">
              <a:extLst>
                <a:ext uri="{FF2B5EF4-FFF2-40B4-BE49-F238E27FC236}">
                  <a16:creationId xmlns:a16="http://schemas.microsoft.com/office/drawing/2014/main" id="{260B64F8-0420-8983-667F-BC7EA4052182}"/>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52" name="Other colors title">
            <a:extLst>
              <a:ext uri="{FF2B5EF4-FFF2-40B4-BE49-F238E27FC236}">
                <a16:creationId xmlns:a16="http://schemas.microsoft.com/office/drawing/2014/main" id="{05AA5A45-891A-7D5F-7762-E508B6940B4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53" name="Blue theme">
            <a:extLst>
              <a:ext uri="{FF2B5EF4-FFF2-40B4-BE49-F238E27FC236}">
                <a16:creationId xmlns:a16="http://schemas.microsoft.com/office/drawing/2014/main" id="{DADE13C6-DC20-B365-3C45-203F2A21C784}"/>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54" name="object 74">
              <a:extLst>
                <a:ext uri="{FF2B5EF4-FFF2-40B4-BE49-F238E27FC236}">
                  <a16:creationId xmlns:a16="http://schemas.microsoft.com/office/drawing/2014/main" id="{A75B6C4A-7444-62BA-4896-0E437B971911}"/>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object 76">
              <a:extLst>
                <a:ext uri="{FF2B5EF4-FFF2-40B4-BE49-F238E27FC236}">
                  <a16:creationId xmlns:a16="http://schemas.microsoft.com/office/drawing/2014/main" id="{21E00644-FB36-2448-919F-A965A22E292B}"/>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object 55">
              <a:extLst>
                <a:ext uri="{FF2B5EF4-FFF2-40B4-BE49-F238E27FC236}">
                  <a16:creationId xmlns:a16="http://schemas.microsoft.com/office/drawing/2014/main" id="{758A3F37-5149-4033-D659-EA1EA3AF6387}"/>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57" name="object 55">
              <a:extLst>
                <a:ext uri="{FF2B5EF4-FFF2-40B4-BE49-F238E27FC236}">
                  <a16:creationId xmlns:a16="http://schemas.microsoft.com/office/drawing/2014/main" id="{3777C192-C973-BE90-EA4B-FBA2057EA97E}"/>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58" name="Primary colors title">
            <a:extLst>
              <a:ext uri="{FF2B5EF4-FFF2-40B4-BE49-F238E27FC236}">
                <a16:creationId xmlns:a16="http://schemas.microsoft.com/office/drawing/2014/main" id="{2066EC80-F903-178E-5FBC-50C9FA44B89F}"/>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59" name="object 75">
            <a:extLst>
              <a:ext uri="{FF2B5EF4-FFF2-40B4-BE49-F238E27FC236}">
                <a16:creationId xmlns:a16="http://schemas.microsoft.com/office/drawing/2014/main" id="{5FE1D61E-FC0D-4033-0B5A-6684102D18F9}"/>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60" name="Primary colors title">
            <a:extLst>
              <a:ext uri="{FF2B5EF4-FFF2-40B4-BE49-F238E27FC236}">
                <a16:creationId xmlns:a16="http://schemas.microsoft.com/office/drawing/2014/main" id="{56E0483E-1C97-1208-F865-753001B161FD}"/>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61" name="object 75">
            <a:extLst>
              <a:ext uri="{FF2B5EF4-FFF2-40B4-BE49-F238E27FC236}">
                <a16:creationId xmlns:a16="http://schemas.microsoft.com/office/drawing/2014/main" id="{AD6B800C-CD09-430D-7E9E-2D3C80D358D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grpSp>
        <p:nvGrpSpPr>
          <p:cNvPr id="3" name="Group 2">
            <a:extLst>
              <a:ext uri="{FF2B5EF4-FFF2-40B4-BE49-F238E27FC236}">
                <a16:creationId xmlns:a16="http://schemas.microsoft.com/office/drawing/2014/main" id="{F485F6F8-51B0-4240-EF37-E0D2CE8509F7}"/>
              </a:ext>
            </a:extLst>
          </p:cNvPr>
          <p:cNvGrpSpPr/>
          <p:nvPr userDrawn="1"/>
        </p:nvGrpSpPr>
        <p:grpSpPr>
          <a:xfrm>
            <a:off x="3891784" y="941343"/>
            <a:ext cx="6701192" cy="4913649"/>
            <a:chOff x="5796210" y="1657976"/>
            <a:chExt cx="6701192" cy="4913649"/>
          </a:xfrm>
        </p:grpSpPr>
        <p:sp>
          <p:nvSpPr>
            <p:cNvPr id="62" name="TextBox 61">
              <a:extLst>
                <a:ext uri="{FF2B5EF4-FFF2-40B4-BE49-F238E27FC236}">
                  <a16:creationId xmlns:a16="http://schemas.microsoft.com/office/drawing/2014/main" id="{0F1BA2FC-8AF1-B2C2-5E72-D4136E26278B}"/>
                </a:ext>
              </a:extLst>
            </p:cNvPr>
            <p:cNvSpPr txBox="1"/>
            <p:nvPr userDrawn="1"/>
          </p:nvSpPr>
          <p:spPr>
            <a:xfrm>
              <a:off x="5796210" y="4458652"/>
              <a:ext cx="6701192" cy="1569660"/>
            </a:xfrm>
            <a:prstGeom prst="rect">
              <a:avLst/>
            </a:prstGeom>
            <a:noFill/>
          </p:spPr>
          <p:txBody>
            <a:bodyPr wrap="square">
              <a:spAutoFit/>
            </a:bodyPr>
            <a:lstStyle/>
            <a:p>
              <a:pPr algn="ctr"/>
              <a:r>
                <a:rPr lang="en-IN" sz="9600" b="1" i="0" u="none" strike="noStrike" baseline="0" dirty="0">
                  <a:solidFill>
                    <a:srgbClr val="08023F"/>
                  </a:solidFill>
                  <a:latin typeface="Poppins" pitchFamily="2" charset="77"/>
                  <a:cs typeface="Poppins" pitchFamily="2" charset="77"/>
                </a:rPr>
                <a:t>Cloud &amp; AI</a:t>
              </a:r>
              <a:endParaRPr lang="en-IN" sz="59500" b="1" dirty="0">
                <a:solidFill>
                  <a:srgbClr val="08023F"/>
                </a:solidFill>
                <a:latin typeface="Poppins" pitchFamily="2" charset="77"/>
                <a:cs typeface="Poppins" pitchFamily="2" charset="77"/>
              </a:endParaRPr>
            </a:p>
          </p:txBody>
        </p:sp>
        <p:sp>
          <p:nvSpPr>
            <p:cNvPr id="63" name="TextBox 62">
              <a:extLst>
                <a:ext uri="{FF2B5EF4-FFF2-40B4-BE49-F238E27FC236}">
                  <a16:creationId xmlns:a16="http://schemas.microsoft.com/office/drawing/2014/main" id="{497F7936-8339-D24B-37E6-9BEE083BB760}"/>
                </a:ext>
              </a:extLst>
            </p:cNvPr>
            <p:cNvSpPr txBox="1"/>
            <p:nvPr userDrawn="1"/>
          </p:nvSpPr>
          <p:spPr>
            <a:xfrm>
              <a:off x="7523969" y="6048405"/>
              <a:ext cx="3245674" cy="523220"/>
            </a:xfrm>
            <a:prstGeom prst="rect">
              <a:avLst/>
            </a:prstGeom>
            <a:noFill/>
          </p:spPr>
          <p:txBody>
            <a:bodyPr wrap="square">
              <a:spAutoFit/>
            </a:bodyPr>
            <a:lstStyle/>
            <a:p>
              <a:pPr algn="ctr"/>
              <a:r>
                <a:rPr lang="en-IN" sz="2800" b="0" i="0" u="none" strike="noStrike" baseline="0" dirty="0">
                  <a:solidFill>
                    <a:srgbClr val="08023F"/>
                  </a:solidFill>
                  <a:latin typeface="Poppins" pitchFamily="2" charset="77"/>
                  <a:cs typeface="Poppins" pitchFamily="2" charset="77"/>
                </a:rPr>
                <a:t>Conference 2023</a:t>
              </a:r>
              <a:endParaRPr lang="en-US" sz="2800" b="0" i="1" dirty="0">
                <a:solidFill>
                  <a:srgbClr val="08023F"/>
                </a:solidFill>
                <a:latin typeface="Poppins" pitchFamily="2" charset="77"/>
                <a:cs typeface="Poppins" pitchFamily="2" charset="77"/>
              </a:endParaRPr>
            </a:p>
          </p:txBody>
        </p:sp>
        <p:sp>
          <p:nvSpPr>
            <p:cNvPr id="64" name="TextBox 63">
              <a:extLst>
                <a:ext uri="{FF2B5EF4-FFF2-40B4-BE49-F238E27FC236}">
                  <a16:creationId xmlns:a16="http://schemas.microsoft.com/office/drawing/2014/main" id="{3529E155-5FD6-6B72-F939-D71D1A527AEC}"/>
                </a:ext>
              </a:extLst>
            </p:cNvPr>
            <p:cNvSpPr txBox="1"/>
            <p:nvPr userDrawn="1"/>
          </p:nvSpPr>
          <p:spPr>
            <a:xfrm>
              <a:off x="8177292" y="4085216"/>
              <a:ext cx="1939028" cy="400110"/>
            </a:xfrm>
            <a:prstGeom prst="rect">
              <a:avLst/>
            </a:prstGeom>
            <a:noFill/>
          </p:spPr>
          <p:txBody>
            <a:bodyPr wrap="square">
              <a:spAutoFit/>
            </a:bodyPr>
            <a:lstStyle/>
            <a:p>
              <a:r>
                <a:rPr lang="en-IN" sz="2000" b="0" i="0" u="none" strike="noStrike" kern="1200" baseline="0" dirty="0">
                  <a:solidFill>
                    <a:srgbClr val="08023F"/>
                  </a:solidFill>
                  <a:latin typeface="Poppins Light" pitchFamily="2" charset="77"/>
                  <a:ea typeface="+mn-ea"/>
                  <a:cs typeface="Poppins Light" pitchFamily="2" charset="77"/>
                </a:rPr>
                <a:t>Asia's Largest </a:t>
              </a:r>
            </a:p>
          </p:txBody>
        </p:sp>
        <p:pic>
          <p:nvPicPr>
            <p:cNvPr id="65" name="Picture 64" descr="A logo with a black background&#10;&#10;Description automatically generated">
              <a:extLst>
                <a:ext uri="{FF2B5EF4-FFF2-40B4-BE49-F238E27FC236}">
                  <a16:creationId xmlns:a16="http://schemas.microsoft.com/office/drawing/2014/main" id="{AC92EE5B-FB51-957C-8FAB-E91012C4A4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6637" y="1657976"/>
              <a:ext cx="1380339" cy="2021395"/>
            </a:xfrm>
            <a:prstGeom prst="rect">
              <a:avLst/>
            </a:prstGeom>
          </p:spPr>
        </p:pic>
      </p:grpSp>
      <p:sp>
        <p:nvSpPr>
          <p:cNvPr id="7" name="TextBox 6">
            <a:extLst>
              <a:ext uri="{FF2B5EF4-FFF2-40B4-BE49-F238E27FC236}">
                <a16:creationId xmlns:a16="http://schemas.microsoft.com/office/drawing/2014/main" id="{650EEB10-C86D-06C3-81B6-2477F09BF0F8}"/>
              </a:ext>
            </a:extLst>
          </p:cNvPr>
          <p:cNvSpPr txBox="1"/>
          <p:nvPr userDrawn="1"/>
        </p:nvSpPr>
        <p:spPr>
          <a:xfrm>
            <a:off x="5166752" y="6124308"/>
            <a:ext cx="4171565" cy="646331"/>
          </a:xfrm>
          <a:prstGeom prst="rect">
            <a:avLst/>
          </a:prstGeom>
          <a:noFill/>
        </p:spPr>
        <p:txBody>
          <a:bodyPr wrap="square">
            <a:spAutoFit/>
          </a:bodyPr>
          <a:lstStyle/>
          <a:p>
            <a:pPr algn="ctr"/>
            <a:r>
              <a:rPr lang="en-US" sz="1800" b="0" i="0" u="none" strike="noStrike" kern="1200" baseline="0" dirty="0">
                <a:solidFill>
                  <a:srgbClr val="08023F"/>
                </a:solidFill>
                <a:latin typeface="Poppins" pitchFamily="2" charset="77"/>
                <a:ea typeface="+mn-ea"/>
                <a:cs typeface="Poppins" pitchFamily="2" charset="77"/>
              </a:rPr>
              <a:t>17 - 18, November 2023</a:t>
            </a:r>
          </a:p>
          <a:p>
            <a:pPr algn="ctr"/>
            <a:r>
              <a:rPr lang="en-US" sz="1800" b="0" i="0" u="none" strike="noStrike" kern="1200" baseline="0" dirty="0">
                <a:solidFill>
                  <a:srgbClr val="08023F"/>
                </a:solidFill>
                <a:latin typeface="Poppins" pitchFamily="2" charset="77"/>
                <a:ea typeface="+mn-ea"/>
                <a:cs typeface="Poppins" pitchFamily="2" charset="77"/>
              </a:rPr>
              <a:t>IIT Madras Research Park, Chennai</a:t>
            </a:r>
          </a:p>
        </p:txBody>
      </p:sp>
    </p:spTree>
    <p:extLst>
      <p:ext uri="{BB962C8B-B14F-4D97-AF65-F5344CB8AC3E}">
        <p14:creationId xmlns:p14="http://schemas.microsoft.com/office/powerpoint/2010/main" val="2093579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1B822-EEFB-2720-6198-0819CB08840D}"/>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212181"/>
            <a:ext cx="54864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grpSp>
        <p:nvGrpSpPr>
          <p:cNvPr id="2" name="Group 1">
            <a:extLst>
              <a:ext uri="{FF2B5EF4-FFF2-40B4-BE49-F238E27FC236}">
                <a16:creationId xmlns:a16="http://schemas.microsoft.com/office/drawing/2014/main" id="{74F82810-C8CB-F0F0-B59E-CF2E6B0E6F13}"/>
              </a:ext>
            </a:extLst>
          </p:cNvPr>
          <p:cNvGrpSpPr/>
          <p:nvPr userDrawn="1"/>
        </p:nvGrpSpPr>
        <p:grpSpPr>
          <a:xfrm flipV="1">
            <a:off x="-2" y="8089601"/>
            <a:ext cx="14634894" cy="143878"/>
            <a:chOff x="-2333824" y="6759341"/>
            <a:chExt cx="12195745" cy="98673"/>
          </a:xfrm>
        </p:grpSpPr>
        <p:sp>
          <p:nvSpPr>
            <p:cNvPr id="6" name="Trapezium 1">
              <a:extLst>
                <a:ext uri="{FF2B5EF4-FFF2-40B4-BE49-F238E27FC236}">
                  <a16:creationId xmlns:a16="http://schemas.microsoft.com/office/drawing/2014/main" id="{245748DB-AA3E-9250-7A06-E2B02465A41C}"/>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8F5F2A2A-8216-0A16-444A-7E76FD167EA7}"/>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8" name="Trapezium 46">
              <a:extLst>
                <a:ext uri="{FF2B5EF4-FFF2-40B4-BE49-F238E27FC236}">
                  <a16:creationId xmlns:a16="http://schemas.microsoft.com/office/drawing/2014/main" id="{50B5B321-63EB-0DDC-6A3B-5310DEC622D7}"/>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9" name="TextBox 8">
            <a:extLst>
              <a:ext uri="{FF2B5EF4-FFF2-40B4-BE49-F238E27FC236}">
                <a16:creationId xmlns:a16="http://schemas.microsoft.com/office/drawing/2014/main" id="{5F9F0EAC-02F0-0F1F-06FB-5C067ED6A844}"/>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1" name="Picture 10" descr="A white banner with a logo&#10;&#10;Description automatically generated">
            <a:extLst>
              <a:ext uri="{FF2B5EF4-FFF2-40B4-BE49-F238E27FC236}">
                <a16:creationId xmlns:a16="http://schemas.microsoft.com/office/drawing/2014/main" id="{649C41C2-83CC-A581-C1F9-34C8F19D50D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573103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0E24D-511E-5968-1763-177E9E1C9CA0}"/>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name or subtitle text</a:t>
            </a:r>
          </a:p>
        </p:txBody>
      </p:sp>
      <p:grpSp>
        <p:nvGrpSpPr>
          <p:cNvPr id="5" name="Group 4">
            <a:extLst>
              <a:ext uri="{FF2B5EF4-FFF2-40B4-BE49-F238E27FC236}">
                <a16:creationId xmlns:a16="http://schemas.microsoft.com/office/drawing/2014/main" id="{FA6A041E-9CFF-756C-ED19-E4C4B6F26BDE}"/>
              </a:ext>
            </a:extLst>
          </p:cNvPr>
          <p:cNvGrpSpPr/>
          <p:nvPr userDrawn="1"/>
        </p:nvGrpSpPr>
        <p:grpSpPr>
          <a:xfrm flipV="1">
            <a:off x="-2" y="8089601"/>
            <a:ext cx="14634894" cy="143878"/>
            <a:chOff x="-2333824" y="6759341"/>
            <a:chExt cx="12195745" cy="98673"/>
          </a:xfrm>
        </p:grpSpPr>
        <p:sp>
          <p:nvSpPr>
            <p:cNvPr id="6" name="Trapezium 1">
              <a:extLst>
                <a:ext uri="{FF2B5EF4-FFF2-40B4-BE49-F238E27FC236}">
                  <a16:creationId xmlns:a16="http://schemas.microsoft.com/office/drawing/2014/main" id="{3FFF1183-FEF6-D084-E529-ECE10CDC5584}"/>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8712DDFB-C18E-00A8-B733-1F60701E47D1}"/>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8" name="Trapezium 46">
              <a:extLst>
                <a:ext uri="{FF2B5EF4-FFF2-40B4-BE49-F238E27FC236}">
                  <a16:creationId xmlns:a16="http://schemas.microsoft.com/office/drawing/2014/main" id="{9B129C50-17E3-37CC-F943-4D49870B883F}"/>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9" name="TextBox 8">
            <a:extLst>
              <a:ext uri="{FF2B5EF4-FFF2-40B4-BE49-F238E27FC236}">
                <a16:creationId xmlns:a16="http://schemas.microsoft.com/office/drawing/2014/main" id="{D66BE42F-981D-420F-431F-5C732792ECEE}"/>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0" name="Picture 9" descr="A white banner with a logo&#10;&#10;Description automatically generated">
            <a:extLst>
              <a:ext uri="{FF2B5EF4-FFF2-40B4-BE49-F238E27FC236}">
                <a16:creationId xmlns:a16="http://schemas.microsoft.com/office/drawing/2014/main" id="{6C340EE3-3251-81C4-F6D7-3B2B34B4685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1888090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1171182" y="21702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grpSp>
        <p:nvGrpSpPr>
          <p:cNvPr id="4" name="Group 3">
            <a:extLst>
              <a:ext uri="{FF2B5EF4-FFF2-40B4-BE49-F238E27FC236}">
                <a16:creationId xmlns:a16="http://schemas.microsoft.com/office/drawing/2014/main" id="{E359992D-EB57-C262-2D27-00A58A8804F4}"/>
              </a:ext>
            </a:extLst>
          </p:cNvPr>
          <p:cNvGrpSpPr/>
          <p:nvPr userDrawn="1"/>
        </p:nvGrpSpPr>
        <p:grpSpPr>
          <a:xfrm flipV="1">
            <a:off x="-2" y="8089601"/>
            <a:ext cx="14634894" cy="143878"/>
            <a:chOff x="-2333824" y="6759341"/>
            <a:chExt cx="12195745" cy="98673"/>
          </a:xfrm>
        </p:grpSpPr>
        <p:sp>
          <p:nvSpPr>
            <p:cNvPr id="6" name="Trapezium 1">
              <a:extLst>
                <a:ext uri="{FF2B5EF4-FFF2-40B4-BE49-F238E27FC236}">
                  <a16:creationId xmlns:a16="http://schemas.microsoft.com/office/drawing/2014/main" id="{7849C423-B918-D445-6FE7-2170AC4D30A5}"/>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26F18C51-DC8A-5284-977E-15B5F71C65A8}"/>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8" name="Trapezium 46">
              <a:extLst>
                <a:ext uri="{FF2B5EF4-FFF2-40B4-BE49-F238E27FC236}">
                  <a16:creationId xmlns:a16="http://schemas.microsoft.com/office/drawing/2014/main" id="{AE796094-3CFE-079C-5468-41DADF772E66}"/>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0" name="TextBox 9">
            <a:extLst>
              <a:ext uri="{FF2B5EF4-FFF2-40B4-BE49-F238E27FC236}">
                <a16:creationId xmlns:a16="http://schemas.microsoft.com/office/drawing/2014/main" id="{4AD24854-9E00-AF86-7E70-33E782D00902}"/>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1" name="Picture 10" descr="A white banner with a logo&#10;&#10;Description automatically generated">
            <a:extLst>
              <a:ext uri="{FF2B5EF4-FFF2-40B4-BE49-F238E27FC236}">
                <a16:creationId xmlns:a16="http://schemas.microsoft.com/office/drawing/2014/main" id="{50944213-3CE8-1DA9-DA65-9516BCEFEE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1824075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F20F6-2F98-FB37-666A-8C296DC8FCE3}"/>
              </a:ext>
            </a:extLst>
          </p:cNvPr>
          <p:cNvGrpSpPr/>
          <p:nvPr userDrawn="1"/>
        </p:nvGrpSpPr>
        <p:grpSpPr>
          <a:xfrm flipV="1">
            <a:off x="-2" y="8089601"/>
            <a:ext cx="14634894" cy="143878"/>
            <a:chOff x="-2333824" y="6759341"/>
            <a:chExt cx="12195745" cy="98673"/>
          </a:xfrm>
        </p:grpSpPr>
        <p:sp>
          <p:nvSpPr>
            <p:cNvPr id="5" name="Trapezium 1">
              <a:extLst>
                <a:ext uri="{FF2B5EF4-FFF2-40B4-BE49-F238E27FC236}">
                  <a16:creationId xmlns:a16="http://schemas.microsoft.com/office/drawing/2014/main" id="{ADB933AF-7900-E68D-DB51-4E5F0D62AA18}"/>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6" name="Trapezium 46">
              <a:extLst>
                <a:ext uri="{FF2B5EF4-FFF2-40B4-BE49-F238E27FC236}">
                  <a16:creationId xmlns:a16="http://schemas.microsoft.com/office/drawing/2014/main" id="{0638E935-7EE5-7DE9-267F-1A40F7D6287B}"/>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49A637C6-9122-A8F8-61C3-F50A83319159}"/>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8" name="TextBox 7">
            <a:extLst>
              <a:ext uri="{FF2B5EF4-FFF2-40B4-BE49-F238E27FC236}">
                <a16:creationId xmlns:a16="http://schemas.microsoft.com/office/drawing/2014/main" id="{BBC2B428-04D4-B6D5-A3B3-779CD04408B2}"/>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9" name="Picture 8" descr="A white banner with a logo&#10;&#10;Description automatically generated">
            <a:extLst>
              <a:ext uri="{FF2B5EF4-FFF2-40B4-BE49-F238E27FC236}">
                <a16:creationId xmlns:a16="http://schemas.microsoft.com/office/drawing/2014/main" id="{AB72D06E-E37D-E72A-F15E-0CE1762963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3591457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2933-547A-2601-63DB-A0630CFD226C}"/>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grpSp>
        <p:nvGrpSpPr>
          <p:cNvPr id="5" name="Group 4">
            <a:extLst>
              <a:ext uri="{FF2B5EF4-FFF2-40B4-BE49-F238E27FC236}">
                <a16:creationId xmlns:a16="http://schemas.microsoft.com/office/drawing/2014/main" id="{F42DA1E7-A3F9-B64F-AF34-8F407D58A4E5}"/>
              </a:ext>
            </a:extLst>
          </p:cNvPr>
          <p:cNvGrpSpPr/>
          <p:nvPr userDrawn="1"/>
        </p:nvGrpSpPr>
        <p:grpSpPr>
          <a:xfrm flipV="1">
            <a:off x="-2" y="8089601"/>
            <a:ext cx="14634894" cy="143878"/>
            <a:chOff x="-2333824" y="6759341"/>
            <a:chExt cx="12195745" cy="98673"/>
          </a:xfrm>
        </p:grpSpPr>
        <p:sp>
          <p:nvSpPr>
            <p:cNvPr id="6" name="Trapezium 1">
              <a:extLst>
                <a:ext uri="{FF2B5EF4-FFF2-40B4-BE49-F238E27FC236}">
                  <a16:creationId xmlns:a16="http://schemas.microsoft.com/office/drawing/2014/main" id="{CD14616A-488B-403F-3EA9-11A58BA8C6F1}"/>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2201A71B-9AE7-D2B7-3E95-03C9D142F2E8}"/>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8" name="Trapezium 46">
              <a:extLst>
                <a:ext uri="{FF2B5EF4-FFF2-40B4-BE49-F238E27FC236}">
                  <a16:creationId xmlns:a16="http://schemas.microsoft.com/office/drawing/2014/main" id="{52896677-5E74-DE89-6A75-4EC981C2DFB3}"/>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9" name="TextBox 8">
            <a:extLst>
              <a:ext uri="{FF2B5EF4-FFF2-40B4-BE49-F238E27FC236}">
                <a16:creationId xmlns:a16="http://schemas.microsoft.com/office/drawing/2014/main" id="{64844B6B-5746-4C2D-3B73-1343A907FFB9}"/>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0" name="Picture 9" descr="A white banner with a logo&#10;&#10;Description automatically generated">
            <a:extLst>
              <a:ext uri="{FF2B5EF4-FFF2-40B4-BE49-F238E27FC236}">
                <a16:creationId xmlns:a16="http://schemas.microsoft.com/office/drawing/2014/main" id="{01D20ACE-E99C-A307-9D52-A75E3D1123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080118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08023F"/>
                </a:solidFill>
                <a:effectLst/>
                <a:latin typeface="+mj-lt"/>
                <a:ea typeface="+mn-ea"/>
                <a:cs typeface="Segoe UI" pitchFamily="34" charset="0"/>
              </a:defRPr>
            </a:lvl1pPr>
          </a:lstStyle>
          <a:p>
            <a:r>
              <a:rPr lang="en-US" dirty="0"/>
              <a:t>Q &amp; A</a:t>
            </a:r>
          </a:p>
        </p:txBody>
      </p:sp>
      <p:grpSp>
        <p:nvGrpSpPr>
          <p:cNvPr id="5" name="Group 4">
            <a:extLst>
              <a:ext uri="{FF2B5EF4-FFF2-40B4-BE49-F238E27FC236}">
                <a16:creationId xmlns:a16="http://schemas.microsoft.com/office/drawing/2014/main" id="{AF4EA258-9EDA-13E0-B88D-BEF413B65495}"/>
              </a:ext>
            </a:extLst>
          </p:cNvPr>
          <p:cNvGrpSpPr/>
          <p:nvPr userDrawn="1"/>
        </p:nvGrpSpPr>
        <p:grpSpPr>
          <a:xfrm flipV="1">
            <a:off x="-2" y="8089601"/>
            <a:ext cx="14634894" cy="143878"/>
            <a:chOff x="-2333824" y="6759341"/>
            <a:chExt cx="12195745" cy="98673"/>
          </a:xfrm>
        </p:grpSpPr>
        <p:sp>
          <p:nvSpPr>
            <p:cNvPr id="6" name="Trapezium 1">
              <a:extLst>
                <a:ext uri="{FF2B5EF4-FFF2-40B4-BE49-F238E27FC236}">
                  <a16:creationId xmlns:a16="http://schemas.microsoft.com/office/drawing/2014/main" id="{1E0909D9-213E-2E5B-1457-6EF5F7BC5388}"/>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988C55CE-9303-ECA0-8D4E-F47BD2F155A8}"/>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8" name="Trapezium 46">
              <a:extLst>
                <a:ext uri="{FF2B5EF4-FFF2-40B4-BE49-F238E27FC236}">
                  <a16:creationId xmlns:a16="http://schemas.microsoft.com/office/drawing/2014/main" id="{9F466324-1F04-B0C2-B6B9-91309BB87C50}"/>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9" name="TextBox 8">
            <a:extLst>
              <a:ext uri="{FF2B5EF4-FFF2-40B4-BE49-F238E27FC236}">
                <a16:creationId xmlns:a16="http://schemas.microsoft.com/office/drawing/2014/main" id="{7DAC1DDA-356D-3136-09A5-FFD7F7D8D120}"/>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0" name="Picture 9" descr="A white banner with a logo&#10;&#10;Description automatically generated">
            <a:extLst>
              <a:ext uri="{FF2B5EF4-FFF2-40B4-BE49-F238E27FC236}">
                <a16:creationId xmlns:a16="http://schemas.microsoft.com/office/drawing/2014/main" id="{E23F535E-4B13-3F63-8E75-96DC18F623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4035097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7" name="Text Placeholder 16">
            <a:extLst>
              <a:ext uri="{FF2B5EF4-FFF2-40B4-BE49-F238E27FC236}">
                <a16:creationId xmlns:a16="http://schemas.microsoft.com/office/drawing/2014/main" id="{544298FB-4D19-41BA-A056-1EB0429A64C2}"/>
              </a:ext>
            </a:extLst>
          </p:cNvPr>
          <p:cNvSpPr>
            <a:spLocks noGrp="1"/>
          </p:cNvSpPr>
          <p:nvPr>
            <p:ph type="body" sz="quarter" idx="19" hasCustomPrompt="1"/>
          </p:nvPr>
        </p:nvSpPr>
        <p:spPr>
          <a:xfrm>
            <a:off x="800230" y="2594864"/>
            <a:ext cx="4730819" cy="467099"/>
          </a:xfrm>
          <a:prstGeom prst="rect">
            <a:avLst/>
          </a:prstGeom>
        </p:spPr>
        <p:txBody>
          <a:bodyPr/>
          <a:lstStyle>
            <a:lvl1pPr>
              <a:defRPr sz="3300" b="1" i="0">
                <a:solidFill>
                  <a:srgbClr val="08023F"/>
                </a:solidFill>
              </a:defRPr>
            </a:lvl1pPr>
          </a:lstStyle>
          <a:p>
            <a:r>
              <a:rPr lang="en-US" dirty="0">
                <a:solidFill>
                  <a:srgbClr val="08023F"/>
                </a:solidFill>
                <a:latin typeface="Segoe UI Semibold (Headings)"/>
                <a:cs typeface="Segoe UI" panose="020B0502040204020203" pitchFamily="34" charset="0"/>
              </a:rPr>
              <a:t>Presentation title </a:t>
            </a:r>
          </a:p>
        </p:txBody>
      </p:sp>
      <p:pic>
        <p:nvPicPr>
          <p:cNvPr id="8" name="Picture 7">
            <a:extLst>
              <a:ext uri="{FF2B5EF4-FFF2-40B4-BE49-F238E27FC236}">
                <a16:creationId xmlns:a16="http://schemas.microsoft.com/office/drawing/2014/main" id="{5839C542-8226-D379-3603-62DB9CE3338B}"/>
              </a:ext>
            </a:extLst>
          </p:cNvPr>
          <p:cNvPicPr>
            <a:picLocks noChangeAspect="1"/>
          </p:cNvPicPr>
          <p:nvPr userDrawn="1"/>
        </p:nvPicPr>
        <p:blipFill>
          <a:blip r:embed="rId2"/>
          <a:stretch>
            <a:fillRect/>
          </a:stretch>
        </p:blipFill>
        <p:spPr>
          <a:xfrm>
            <a:off x="5340350" y="2622550"/>
            <a:ext cx="3949700" cy="2984500"/>
          </a:xfrm>
          <a:prstGeom prst="rect">
            <a:avLst/>
          </a:prstGeom>
        </p:spPr>
      </p:pic>
      <p:pic>
        <p:nvPicPr>
          <p:cNvPr id="18" name="Picture 17">
            <a:extLst>
              <a:ext uri="{FF2B5EF4-FFF2-40B4-BE49-F238E27FC236}">
                <a16:creationId xmlns:a16="http://schemas.microsoft.com/office/drawing/2014/main" id="{AEC3409D-5A13-B030-03A4-99AD4A61BD94}"/>
              </a:ext>
            </a:extLst>
          </p:cNvPr>
          <p:cNvPicPr>
            <a:picLocks noChangeAspect="1"/>
          </p:cNvPicPr>
          <p:nvPr userDrawn="1"/>
        </p:nvPicPr>
        <p:blipFill>
          <a:blip r:embed="rId3"/>
          <a:stretch>
            <a:fillRect/>
          </a:stretch>
        </p:blipFill>
        <p:spPr>
          <a:xfrm>
            <a:off x="7634514" y="3595604"/>
            <a:ext cx="6995886" cy="4662401"/>
          </a:xfrm>
          <a:prstGeom prst="rect">
            <a:avLst/>
          </a:prstGeom>
        </p:spPr>
      </p:pic>
      <p:grpSp>
        <p:nvGrpSpPr>
          <p:cNvPr id="3" name="Group 2">
            <a:extLst>
              <a:ext uri="{FF2B5EF4-FFF2-40B4-BE49-F238E27FC236}">
                <a16:creationId xmlns:a16="http://schemas.microsoft.com/office/drawing/2014/main" id="{74DB141E-A264-4D05-5427-D3BECDCFA122}"/>
              </a:ext>
            </a:extLst>
          </p:cNvPr>
          <p:cNvGrpSpPr/>
          <p:nvPr userDrawn="1"/>
        </p:nvGrpSpPr>
        <p:grpSpPr>
          <a:xfrm flipV="1">
            <a:off x="-2" y="8089601"/>
            <a:ext cx="14634894" cy="143878"/>
            <a:chOff x="-2333824" y="6759341"/>
            <a:chExt cx="12195745" cy="98673"/>
          </a:xfrm>
        </p:grpSpPr>
        <p:sp>
          <p:nvSpPr>
            <p:cNvPr id="11" name="Trapezium 1">
              <a:extLst>
                <a:ext uri="{FF2B5EF4-FFF2-40B4-BE49-F238E27FC236}">
                  <a16:creationId xmlns:a16="http://schemas.microsoft.com/office/drawing/2014/main" id="{1AD64933-3469-83D9-D3A6-3470CC135FB7}"/>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2" name="Trapezium 46">
              <a:extLst>
                <a:ext uri="{FF2B5EF4-FFF2-40B4-BE49-F238E27FC236}">
                  <a16:creationId xmlns:a16="http://schemas.microsoft.com/office/drawing/2014/main" id="{34B5F686-4C71-C10B-3E3C-222B736380B8}"/>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3" name="Trapezium 46">
              <a:extLst>
                <a:ext uri="{FF2B5EF4-FFF2-40B4-BE49-F238E27FC236}">
                  <a16:creationId xmlns:a16="http://schemas.microsoft.com/office/drawing/2014/main" id="{956176C2-8842-0AA9-46BE-641B81A5CECA}"/>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4" name="TextBox 13">
            <a:extLst>
              <a:ext uri="{FF2B5EF4-FFF2-40B4-BE49-F238E27FC236}">
                <a16:creationId xmlns:a16="http://schemas.microsoft.com/office/drawing/2014/main" id="{B8F4D630-5451-56F2-669C-0C4465EE1816}"/>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5" name="Picture 14" descr="A white banner with a logo&#10;&#10;Description automatically generated">
            <a:extLst>
              <a:ext uri="{FF2B5EF4-FFF2-40B4-BE49-F238E27FC236}">
                <a16:creationId xmlns:a16="http://schemas.microsoft.com/office/drawing/2014/main" id="{78575F5A-634D-3565-6097-21C12F4233C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35978452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lide">
    <p:spTree>
      <p:nvGrpSpPr>
        <p:cNvPr id="1" name=""/>
        <p:cNvGrpSpPr/>
        <p:nvPr/>
      </p:nvGrpSpPr>
      <p:grpSpPr>
        <a:xfrm>
          <a:off x="0" y="0"/>
          <a:ext cx="0" cy="0"/>
          <a:chOff x="0" y="0"/>
          <a:chExt cx="0" cy="0"/>
        </a:xfrm>
      </p:grpSpPr>
      <p:pic>
        <p:nvPicPr>
          <p:cNvPr id="2" name="Picture 1" descr="A white banner with a logo&#10;&#10;Description automatically generated">
            <a:extLst>
              <a:ext uri="{FF2B5EF4-FFF2-40B4-BE49-F238E27FC236}">
                <a16:creationId xmlns:a16="http://schemas.microsoft.com/office/drawing/2014/main" id="{0DAFB22E-E019-4165-17D3-52A6916C50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190D-7F31-C285-276B-4833022BBE40}"/>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9" name="Picture 8" descr="A white banner with a logo&#10;&#10;Description automatically generated">
            <a:extLst>
              <a:ext uri="{FF2B5EF4-FFF2-40B4-BE49-F238E27FC236}">
                <a16:creationId xmlns:a16="http://schemas.microsoft.com/office/drawing/2014/main" id="{826C22D7-52A0-A528-87B3-F6077FD9C0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81585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7471-CCE9-8E56-B61B-737DFAC7E588}"/>
              </a:ext>
            </a:extLst>
          </p:cNvPr>
          <p:cNvSpPr>
            <a:spLocks noGrp="1"/>
          </p:cNvSpPr>
          <p:nvPr>
            <p:ph type="ctrTitle"/>
          </p:nvPr>
        </p:nvSpPr>
        <p:spPr>
          <a:xfrm>
            <a:off x="1828800" y="1346836"/>
            <a:ext cx="10972800" cy="2865120"/>
          </a:xfrm>
        </p:spPr>
        <p:txBody>
          <a:bodyPr anchor="b"/>
          <a:lstStyle>
            <a:lvl1pPr algn="ctr">
              <a:defRPr sz="7200"/>
            </a:lvl1pPr>
          </a:lstStyle>
          <a:p>
            <a:r>
              <a:rPr lang="en-GB"/>
              <a:t>Click to edit Master title style</a:t>
            </a:r>
            <a:endParaRPr lang="en-US"/>
          </a:p>
        </p:txBody>
      </p:sp>
      <p:sp>
        <p:nvSpPr>
          <p:cNvPr id="3" name="Subtitle 2">
            <a:extLst>
              <a:ext uri="{FF2B5EF4-FFF2-40B4-BE49-F238E27FC236}">
                <a16:creationId xmlns:a16="http://schemas.microsoft.com/office/drawing/2014/main" id="{21F3F529-47AF-15AE-8B67-F41A6615B152}"/>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BBBA67E-D402-CE6F-7FD7-60F70C9962B7}"/>
              </a:ext>
            </a:extLst>
          </p:cNvPr>
          <p:cNvSpPr>
            <a:spLocks noGrp="1"/>
          </p:cNvSpPr>
          <p:nvPr>
            <p:ph type="dt" sz="half" idx="10"/>
          </p:nvPr>
        </p:nvSpPr>
        <p:spPr/>
        <p:txBody>
          <a:bodyPr/>
          <a:lstStyle/>
          <a:p>
            <a:fld id="{9B213B33-B246-4449-8D52-8601A4FCD184}" type="datetimeFigureOut">
              <a:rPr lang="en-US" smtClean="0"/>
              <a:t>11/16/23</a:t>
            </a:fld>
            <a:endParaRPr lang="en-US"/>
          </a:p>
        </p:txBody>
      </p:sp>
      <p:sp>
        <p:nvSpPr>
          <p:cNvPr id="5" name="Footer Placeholder 4">
            <a:extLst>
              <a:ext uri="{FF2B5EF4-FFF2-40B4-BE49-F238E27FC236}">
                <a16:creationId xmlns:a16="http://schemas.microsoft.com/office/drawing/2014/main" id="{B57B84CD-FF4E-41D7-F33C-47BC39285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94B5A-F892-9845-69BB-ABA9DF6DA5C3}"/>
              </a:ext>
            </a:extLst>
          </p:cNvPr>
          <p:cNvSpPr>
            <a:spLocks noGrp="1"/>
          </p:cNvSpPr>
          <p:nvPr>
            <p:ph type="sldNum" sz="quarter" idx="12"/>
          </p:nvPr>
        </p:nvSpPr>
        <p:spPr/>
        <p:txBody>
          <a:bodyPr/>
          <a:lstStyle/>
          <a:p>
            <a:fld id="{2DBDEE88-1CEE-2D4E-813E-67A1EEBC69B6}" type="slidenum">
              <a:rPr lang="en-US" smtClean="0"/>
              <a:t>‹#›</a:t>
            </a:fld>
            <a:endParaRPr lang="en-US"/>
          </a:p>
        </p:txBody>
      </p:sp>
    </p:spTree>
    <p:extLst>
      <p:ext uri="{BB962C8B-B14F-4D97-AF65-F5344CB8AC3E}">
        <p14:creationId xmlns:p14="http://schemas.microsoft.com/office/powerpoint/2010/main" val="262702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1477D35-1A41-D2DC-B167-3B314445BEE4}"/>
              </a:ext>
            </a:extLst>
          </p:cNvPr>
          <p:cNvGrpSpPr/>
          <p:nvPr userDrawn="1"/>
        </p:nvGrpSpPr>
        <p:grpSpPr>
          <a:xfrm flipV="1">
            <a:off x="-2" y="8089601"/>
            <a:ext cx="14634894" cy="143878"/>
            <a:chOff x="-2333824" y="6759341"/>
            <a:chExt cx="12195745" cy="98673"/>
          </a:xfrm>
        </p:grpSpPr>
        <p:sp>
          <p:nvSpPr>
            <p:cNvPr id="13" name="Trapezium 1">
              <a:extLst>
                <a:ext uri="{FF2B5EF4-FFF2-40B4-BE49-F238E27FC236}">
                  <a16:creationId xmlns:a16="http://schemas.microsoft.com/office/drawing/2014/main" id="{0BBCA774-C7A0-064A-4979-00D0EE6C77F4}"/>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4" name="Trapezium 46">
              <a:extLst>
                <a:ext uri="{FF2B5EF4-FFF2-40B4-BE49-F238E27FC236}">
                  <a16:creationId xmlns:a16="http://schemas.microsoft.com/office/drawing/2014/main" id="{07176A7D-9BA4-4151-D264-641DEED1334C}"/>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5" name="Trapezium 46">
              <a:extLst>
                <a:ext uri="{FF2B5EF4-FFF2-40B4-BE49-F238E27FC236}">
                  <a16:creationId xmlns:a16="http://schemas.microsoft.com/office/drawing/2014/main" id="{0AD893B0-277B-BEFE-769C-A94ED7606441}"/>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2" name="TextBox 1">
            <a:extLst>
              <a:ext uri="{FF2B5EF4-FFF2-40B4-BE49-F238E27FC236}">
                <a16:creationId xmlns:a16="http://schemas.microsoft.com/office/drawing/2014/main" id="{A438190D-7F31-C285-276B-4833022BBE40}"/>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3" name="Picture 2" descr="A white banner with a logo&#10;&#10;Description automatically generated">
            <a:extLst>
              <a:ext uri="{FF2B5EF4-FFF2-40B4-BE49-F238E27FC236}">
                <a16:creationId xmlns:a16="http://schemas.microsoft.com/office/drawing/2014/main" id="{B4AF1179-7755-A711-DF55-842B92D3EB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64800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190D-7F31-C285-276B-4833022BBE40}"/>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9" name="Picture 8" descr="A white banner with a logo&#10;&#10;Description automatically generated">
            <a:extLst>
              <a:ext uri="{FF2B5EF4-FFF2-40B4-BE49-F238E27FC236}">
                <a16:creationId xmlns:a16="http://schemas.microsoft.com/office/drawing/2014/main" id="{826C22D7-52A0-A528-87B3-F6077FD9C0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3227692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37CCD95-F282-2943-3F01-06FFE9DECE3A}"/>
              </a:ext>
            </a:extLst>
          </p:cNvPr>
          <p:cNvGrpSpPr/>
          <p:nvPr userDrawn="1"/>
        </p:nvGrpSpPr>
        <p:grpSpPr>
          <a:xfrm flipV="1">
            <a:off x="-2" y="8089601"/>
            <a:ext cx="14634894" cy="143878"/>
            <a:chOff x="-2333824" y="6759341"/>
            <a:chExt cx="12195745" cy="98673"/>
          </a:xfrm>
        </p:grpSpPr>
        <p:sp>
          <p:nvSpPr>
            <p:cNvPr id="4" name="Trapezium 1">
              <a:extLst>
                <a:ext uri="{FF2B5EF4-FFF2-40B4-BE49-F238E27FC236}">
                  <a16:creationId xmlns:a16="http://schemas.microsoft.com/office/drawing/2014/main" id="{C97F0308-B490-4AA7-5EA0-AF5DEB700C23}"/>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6" name="Trapezium 46">
              <a:extLst>
                <a:ext uri="{FF2B5EF4-FFF2-40B4-BE49-F238E27FC236}">
                  <a16:creationId xmlns:a16="http://schemas.microsoft.com/office/drawing/2014/main" id="{40B1B32B-AD9B-5C8F-913D-9384685F7932}"/>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1" name="Trapezium 46">
              <a:extLst>
                <a:ext uri="{FF2B5EF4-FFF2-40B4-BE49-F238E27FC236}">
                  <a16:creationId xmlns:a16="http://schemas.microsoft.com/office/drawing/2014/main" id="{572805CD-424D-10CF-2B0C-9FD061CAE811}"/>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2" name="TextBox 11">
            <a:extLst>
              <a:ext uri="{FF2B5EF4-FFF2-40B4-BE49-F238E27FC236}">
                <a16:creationId xmlns:a16="http://schemas.microsoft.com/office/drawing/2014/main" id="{D2B0D833-697E-FC54-D8DA-B9B3883BAA7C}"/>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3" name="Picture 12" descr="A white banner with a logo&#10;&#10;Description automatically generated">
            <a:extLst>
              <a:ext uri="{FF2B5EF4-FFF2-40B4-BE49-F238E27FC236}">
                <a16:creationId xmlns:a16="http://schemas.microsoft.com/office/drawing/2014/main" id="{2CC767B5-B08F-76E7-5C5D-9946EB50AED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06553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189262"/>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grpSp>
        <p:nvGrpSpPr>
          <p:cNvPr id="2" name="Group 1">
            <a:extLst>
              <a:ext uri="{FF2B5EF4-FFF2-40B4-BE49-F238E27FC236}">
                <a16:creationId xmlns:a16="http://schemas.microsoft.com/office/drawing/2014/main" id="{79F50212-EE04-1DDB-DF3F-89AFAED5346B}"/>
              </a:ext>
            </a:extLst>
          </p:cNvPr>
          <p:cNvGrpSpPr/>
          <p:nvPr userDrawn="1"/>
        </p:nvGrpSpPr>
        <p:grpSpPr>
          <a:xfrm flipV="1">
            <a:off x="-2" y="8089601"/>
            <a:ext cx="14634894" cy="143878"/>
            <a:chOff x="-2333824" y="6759341"/>
            <a:chExt cx="12195745" cy="98673"/>
          </a:xfrm>
        </p:grpSpPr>
        <p:sp>
          <p:nvSpPr>
            <p:cNvPr id="3" name="Trapezium 1">
              <a:extLst>
                <a:ext uri="{FF2B5EF4-FFF2-40B4-BE49-F238E27FC236}">
                  <a16:creationId xmlns:a16="http://schemas.microsoft.com/office/drawing/2014/main" id="{90CD10D1-3807-2777-72F9-4F67411AC524}"/>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4" name="Trapezium 46">
              <a:extLst>
                <a:ext uri="{FF2B5EF4-FFF2-40B4-BE49-F238E27FC236}">
                  <a16:creationId xmlns:a16="http://schemas.microsoft.com/office/drawing/2014/main" id="{D67251D8-24B1-D442-637B-A7000595B895}"/>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2" name="Trapezium 46">
              <a:extLst>
                <a:ext uri="{FF2B5EF4-FFF2-40B4-BE49-F238E27FC236}">
                  <a16:creationId xmlns:a16="http://schemas.microsoft.com/office/drawing/2014/main" id="{E2F8D233-3E7F-ED4A-6B28-64921A960B36}"/>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3" name="TextBox 12">
            <a:extLst>
              <a:ext uri="{FF2B5EF4-FFF2-40B4-BE49-F238E27FC236}">
                <a16:creationId xmlns:a16="http://schemas.microsoft.com/office/drawing/2014/main" id="{E2E4DEED-C0F5-CB91-B9AF-B9862527B456}"/>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4" name="Picture 13" descr="A white banner with a logo&#10;&#10;Description automatically generated">
            <a:extLst>
              <a:ext uri="{FF2B5EF4-FFF2-40B4-BE49-F238E27FC236}">
                <a16:creationId xmlns:a16="http://schemas.microsoft.com/office/drawing/2014/main" id="{15E5B9E0-7FE5-3C8F-A750-EB090B3C54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3070427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grpSp>
        <p:nvGrpSpPr>
          <p:cNvPr id="2" name="Group 1">
            <a:extLst>
              <a:ext uri="{FF2B5EF4-FFF2-40B4-BE49-F238E27FC236}">
                <a16:creationId xmlns:a16="http://schemas.microsoft.com/office/drawing/2014/main" id="{6C62A54C-56D0-F9A4-3423-F4D3E7DBB7D3}"/>
              </a:ext>
            </a:extLst>
          </p:cNvPr>
          <p:cNvGrpSpPr/>
          <p:nvPr userDrawn="1"/>
        </p:nvGrpSpPr>
        <p:grpSpPr>
          <a:xfrm flipV="1">
            <a:off x="-2" y="8089601"/>
            <a:ext cx="14634894" cy="143878"/>
            <a:chOff x="-2333824" y="6759341"/>
            <a:chExt cx="12195745" cy="98673"/>
          </a:xfrm>
        </p:grpSpPr>
        <p:sp>
          <p:nvSpPr>
            <p:cNvPr id="3" name="Trapezium 1">
              <a:extLst>
                <a:ext uri="{FF2B5EF4-FFF2-40B4-BE49-F238E27FC236}">
                  <a16:creationId xmlns:a16="http://schemas.microsoft.com/office/drawing/2014/main" id="{95BED4AA-BF71-6537-33DC-FD11AA40FB03}"/>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4" name="Trapezium 46">
              <a:extLst>
                <a:ext uri="{FF2B5EF4-FFF2-40B4-BE49-F238E27FC236}">
                  <a16:creationId xmlns:a16="http://schemas.microsoft.com/office/drawing/2014/main" id="{3B54593F-3777-1652-B6E0-4220E5B375B1}"/>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1" name="Trapezium 46">
              <a:extLst>
                <a:ext uri="{FF2B5EF4-FFF2-40B4-BE49-F238E27FC236}">
                  <a16:creationId xmlns:a16="http://schemas.microsoft.com/office/drawing/2014/main" id="{E1D22723-4CCF-C4CA-4359-3F7A21AC166C}"/>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2" name="TextBox 11">
            <a:extLst>
              <a:ext uri="{FF2B5EF4-FFF2-40B4-BE49-F238E27FC236}">
                <a16:creationId xmlns:a16="http://schemas.microsoft.com/office/drawing/2014/main" id="{47EB145D-1005-3021-7D04-D11478FD984B}"/>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3" name="Picture 12" descr="A white banner with a logo&#10;&#10;Description automatically generated">
            <a:extLst>
              <a:ext uri="{FF2B5EF4-FFF2-40B4-BE49-F238E27FC236}">
                <a16:creationId xmlns:a16="http://schemas.microsoft.com/office/drawing/2014/main" id="{26EE24A8-B93B-89DF-61E2-BDFA25611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79379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775550" y="498230"/>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FFC000"/>
                </a:solidFill>
                <a:effectLst/>
                <a:latin typeface="+mj-lt"/>
                <a:ea typeface="+mn-ea"/>
                <a:cs typeface="Segoe UI" pitchFamily="34" charset="0"/>
              </a:defRPr>
            </a:lvl1pPr>
          </a:lstStyle>
          <a:p>
            <a:r>
              <a:rPr lang="en-US" dirty="0"/>
              <a:t>Title </a:t>
            </a:r>
          </a:p>
        </p:txBody>
      </p:sp>
      <p:grpSp>
        <p:nvGrpSpPr>
          <p:cNvPr id="2" name="Group 1">
            <a:extLst>
              <a:ext uri="{FF2B5EF4-FFF2-40B4-BE49-F238E27FC236}">
                <a16:creationId xmlns:a16="http://schemas.microsoft.com/office/drawing/2014/main" id="{52F32DAD-379D-30D9-D94D-8A1EDDA99C0A}"/>
              </a:ext>
            </a:extLst>
          </p:cNvPr>
          <p:cNvGrpSpPr/>
          <p:nvPr userDrawn="1"/>
        </p:nvGrpSpPr>
        <p:grpSpPr>
          <a:xfrm flipV="1">
            <a:off x="-2" y="8089601"/>
            <a:ext cx="14634894" cy="143878"/>
            <a:chOff x="-2333824" y="6759341"/>
            <a:chExt cx="12195745" cy="98673"/>
          </a:xfrm>
        </p:grpSpPr>
        <p:sp>
          <p:nvSpPr>
            <p:cNvPr id="11" name="Trapezium 1">
              <a:extLst>
                <a:ext uri="{FF2B5EF4-FFF2-40B4-BE49-F238E27FC236}">
                  <a16:creationId xmlns:a16="http://schemas.microsoft.com/office/drawing/2014/main" id="{C5883E62-EE6B-36D8-2A90-5848EB2B07E8}"/>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2" name="Trapezium 46">
              <a:extLst>
                <a:ext uri="{FF2B5EF4-FFF2-40B4-BE49-F238E27FC236}">
                  <a16:creationId xmlns:a16="http://schemas.microsoft.com/office/drawing/2014/main" id="{7065DA45-7613-4798-556B-654B15A6531D}"/>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3" name="Trapezium 46">
              <a:extLst>
                <a:ext uri="{FF2B5EF4-FFF2-40B4-BE49-F238E27FC236}">
                  <a16:creationId xmlns:a16="http://schemas.microsoft.com/office/drawing/2014/main" id="{01A0F7C4-CCC4-A0AF-BD12-522B0D31C79E}"/>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4" name="TextBox 13">
            <a:extLst>
              <a:ext uri="{FF2B5EF4-FFF2-40B4-BE49-F238E27FC236}">
                <a16:creationId xmlns:a16="http://schemas.microsoft.com/office/drawing/2014/main" id="{CEF9D77B-0583-EA0B-080A-FDF634CD05E6}"/>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5" name="Picture 14" descr="A white banner with a logo&#10;&#10;Description automatically generated">
            <a:extLst>
              <a:ext uri="{FF2B5EF4-FFF2-40B4-BE49-F238E27FC236}">
                <a16:creationId xmlns:a16="http://schemas.microsoft.com/office/drawing/2014/main" id="{B983C4BE-8851-4775-730D-68E07E3D57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671404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58C17-F879-F5CB-B131-D85D440CE465}"/>
              </a:ext>
            </a:extLst>
          </p:cNvPr>
          <p:cNvGrpSpPr/>
          <p:nvPr userDrawn="1"/>
        </p:nvGrpSpPr>
        <p:grpSpPr>
          <a:xfrm flipV="1">
            <a:off x="-2" y="8089601"/>
            <a:ext cx="14634894" cy="143878"/>
            <a:chOff x="-2333824" y="6759341"/>
            <a:chExt cx="12195745" cy="98673"/>
          </a:xfrm>
        </p:grpSpPr>
        <p:sp>
          <p:nvSpPr>
            <p:cNvPr id="9" name="Trapezium 1">
              <a:extLst>
                <a:ext uri="{FF2B5EF4-FFF2-40B4-BE49-F238E27FC236}">
                  <a16:creationId xmlns:a16="http://schemas.microsoft.com/office/drawing/2014/main" id="{7DEADA67-8222-8777-029E-6EC387641EC1}"/>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0" name="Trapezium 46">
              <a:extLst>
                <a:ext uri="{FF2B5EF4-FFF2-40B4-BE49-F238E27FC236}">
                  <a16:creationId xmlns:a16="http://schemas.microsoft.com/office/drawing/2014/main" id="{5347AB62-9658-36F1-FFE2-12F9237EA294}"/>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1" name="Trapezium 46">
              <a:extLst>
                <a:ext uri="{FF2B5EF4-FFF2-40B4-BE49-F238E27FC236}">
                  <a16:creationId xmlns:a16="http://schemas.microsoft.com/office/drawing/2014/main" id="{2D22475F-23B7-17E3-55FE-A53329E5FBC5}"/>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2" name="TextBox 11">
            <a:extLst>
              <a:ext uri="{FF2B5EF4-FFF2-40B4-BE49-F238E27FC236}">
                <a16:creationId xmlns:a16="http://schemas.microsoft.com/office/drawing/2014/main" id="{42A21A1C-3EBF-4509-A92D-96A00F24942C}"/>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3" name="Picture 12" descr="A white banner with a logo&#10;&#10;Description automatically generated">
            <a:extLst>
              <a:ext uri="{FF2B5EF4-FFF2-40B4-BE49-F238E27FC236}">
                <a16:creationId xmlns:a16="http://schemas.microsoft.com/office/drawing/2014/main" id="{984A741A-1295-9AC2-8999-5681C4A9F5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332292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104" r:id="rId1"/>
    <p:sldLayoutId id="2147484042" r:id="rId2"/>
    <p:sldLayoutId id="2147484105" r:id="rId3"/>
    <p:sldLayoutId id="2147484108" r:id="rId4"/>
    <p:sldLayoutId id="2147484106" r:id="rId5"/>
    <p:sldLayoutId id="2147484044" r:id="rId6"/>
    <p:sldLayoutId id="2147484093" r:id="rId7"/>
    <p:sldLayoutId id="2147484091" r:id="rId8"/>
    <p:sldLayoutId id="2147484051" r:id="rId9"/>
    <p:sldLayoutId id="2147484092" r:id="rId10"/>
    <p:sldLayoutId id="2147484094" r:id="rId11"/>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532241864"/>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9" r:id="rId9"/>
    <p:sldLayoutId id="2147484110" r:id="rId10"/>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165286"/>
      </p:ext>
    </p:extLst>
  </p:cSld>
  <p:clrMapOvr>
    <a:masterClrMapping/>
  </p:clrMapOvr>
  <mc:AlternateContent xmlns:mc="http://schemas.openxmlformats.org/markup-compatibility/2006" xmlns:p14="http://schemas.microsoft.com/office/powerpoint/2010/main">
    <mc:Choice Requires="p14">
      <p:transition spd="slow" p14:dur="2000" advTm="2629"/>
    </mc:Choice>
    <mc:Fallback xmlns="">
      <p:transition spd="slow" advTm="26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F69F-EF05-856D-B6BD-BB6A9C2B0416}"/>
              </a:ext>
            </a:extLst>
          </p:cNvPr>
          <p:cNvSpPr txBox="1">
            <a:spLocks/>
          </p:cNvSpPr>
          <p:nvPr/>
        </p:nvSpPr>
        <p:spPr>
          <a:xfrm>
            <a:off x="613228" y="131837"/>
            <a:ext cx="4885592"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Why Churn Prediction is difficult?</a:t>
            </a:r>
          </a:p>
        </p:txBody>
      </p:sp>
      <p:sp>
        <p:nvSpPr>
          <p:cNvPr id="5" name="TextBox 4">
            <a:extLst>
              <a:ext uri="{FF2B5EF4-FFF2-40B4-BE49-F238E27FC236}">
                <a16:creationId xmlns:a16="http://schemas.microsoft.com/office/drawing/2014/main" id="{606D3698-48CE-9F40-BB93-22CC555BF330}"/>
              </a:ext>
            </a:extLst>
          </p:cNvPr>
          <p:cNvSpPr txBox="1"/>
          <p:nvPr/>
        </p:nvSpPr>
        <p:spPr>
          <a:xfrm>
            <a:off x="2135088" y="1370678"/>
            <a:ext cx="10672762" cy="369332"/>
          </a:xfrm>
          <a:prstGeom prst="rect">
            <a:avLst/>
          </a:prstGeom>
          <a:noFill/>
        </p:spPr>
        <p:txBody>
          <a:bodyPr wrap="square" rtlCol="0">
            <a:spAutoFit/>
          </a:bodyPr>
          <a:lstStyle/>
          <a:p>
            <a:r>
              <a:rPr lang="en-US" sz="1800" dirty="0"/>
              <a:t>3) Sufficient Period to Gauge Product Experience vs Flagging Churn Risk as early as possible</a:t>
            </a:r>
          </a:p>
        </p:txBody>
      </p:sp>
      <p:pic>
        <p:nvPicPr>
          <p:cNvPr id="3" name="Picture 2">
            <a:extLst>
              <a:ext uri="{FF2B5EF4-FFF2-40B4-BE49-F238E27FC236}">
                <a16:creationId xmlns:a16="http://schemas.microsoft.com/office/drawing/2014/main" id="{218F16D6-1A06-68BE-FA9A-3FB690511B40}"/>
              </a:ext>
            </a:extLst>
          </p:cNvPr>
          <p:cNvPicPr>
            <a:picLocks noChangeAspect="1"/>
          </p:cNvPicPr>
          <p:nvPr/>
        </p:nvPicPr>
        <p:blipFill>
          <a:blip r:embed="rId3"/>
          <a:stretch>
            <a:fillRect/>
          </a:stretch>
        </p:blipFill>
        <p:spPr>
          <a:xfrm>
            <a:off x="1973173" y="2180245"/>
            <a:ext cx="11008901" cy="5432388"/>
          </a:xfrm>
          <a:prstGeom prst="rect">
            <a:avLst/>
          </a:prstGeom>
        </p:spPr>
      </p:pic>
    </p:spTree>
    <p:extLst>
      <p:ext uri="{BB962C8B-B14F-4D97-AF65-F5344CB8AC3E}">
        <p14:creationId xmlns:p14="http://schemas.microsoft.com/office/powerpoint/2010/main" val="1404616644"/>
      </p:ext>
    </p:extLst>
  </p:cSld>
  <p:clrMapOvr>
    <a:masterClrMapping/>
  </p:clrMapOvr>
  <mc:AlternateContent xmlns:mc="http://schemas.openxmlformats.org/markup-compatibility/2006" xmlns:p14="http://schemas.microsoft.com/office/powerpoint/2010/main">
    <mc:Choice Requires="p14">
      <p:transition spd="slow" p14:dur="2000" advTm="88486"/>
    </mc:Choice>
    <mc:Fallback xmlns="">
      <p:transition spd="slow" advTm="884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EB327E-D9BE-98B3-E9D7-C08E35B291C1}"/>
              </a:ext>
            </a:extLst>
          </p:cNvPr>
          <p:cNvPicPr>
            <a:picLocks noChangeAspect="1"/>
          </p:cNvPicPr>
          <p:nvPr/>
        </p:nvPicPr>
        <p:blipFill>
          <a:blip r:embed="rId3"/>
          <a:stretch>
            <a:fillRect/>
          </a:stretch>
        </p:blipFill>
        <p:spPr>
          <a:xfrm>
            <a:off x="954332" y="1117751"/>
            <a:ext cx="5642444" cy="6383186"/>
          </a:xfrm>
          <a:prstGeom prst="rect">
            <a:avLst/>
          </a:prstGeom>
        </p:spPr>
      </p:pic>
      <p:sp>
        <p:nvSpPr>
          <p:cNvPr id="7" name="Title 1">
            <a:extLst>
              <a:ext uri="{FF2B5EF4-FFF2-40B4-BE49-F238E27FC236}">
                <a16:creationId xmlns:a16="http://schemas.microsoft.com/office/drawing/2014/main" id="{2ACC10FF-CE02-1423-E9A1-3D66108C1989}"/>
              </a:ext>
            </a:extLst>
          </p:cNvPr>
          <p:cNvSpPr txBox="1">
            <a:spLocks/>
          </p:cNvSpPr>
          <p:nvPr/>
        </p:nvSpPr>
        <p:spPr>
          <a:xfrm>
            <a:off x="784021" y="174111"/>
            <a:ext cx="4182853"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Process Flow</a:t>
            </a:r>
          </a:p>
        </p:txBody>
      </p:sp>
      <p:sp>
        <p:nvSpPr>
          <p:cNvPr id="10" name="TextBox 9">
            <a:extLst>
              <a:ext uri="{FF2B5EF4-FFF2-40B4-BE49-F238E27FC236}">
                <a16:creationId xmlns:a16="http://schemas.microsoft.com/office/drawing/2014/main" id="{1DCC05F8-7CD7-360C-12F2-63C978B3279C}"/>
              </a:ext>
            </a:extLst>
          </p:cNvPr>
          <p:cNvSpPr txBox="1"/>
          <p:nvPr/>
        </p:nvSpPr>
        <p:spPr>
          <a:xfrm>
            <a:off x="547150" y="7840045"/>
            <a:ext cx="5124988" cy="215444"/>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rPr>
              <a:t>Source: Fighting Churn with Data by Carl Gold</a:t>
            </a:r>
          </a:p>
        </p:txBody>
      </p:sp>
      <p:cxnSp>
        <p:nvCxnSpPr>
          <p:cNvPr id="5" name="Straight Arrow Connector 4">
            <a:extLst>
              <a:ext uri="{FF2B5EF4-FFF2-40B4-BE49-F238E27FC236}">
                <a16:creationId xmlns:a16="http://schemas.microsoft.com/office/drawing/2014/main" id="{2E35DE07-6CC4-3746-3A00-C579BFD0CA1C}"/>
              </a:ext>
            </a:extLst>
          </p:cNvPr>
          <p:cNvCxnSpPr/>
          <p:nvPr/>
        </p:nvCxnSpPr>
        <p:spPr>
          <a:xfrm>
            <a:off x="5546558" y="3236494"/>
            <a:ext cx="262288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diagram of a warehouse&#10;&#10;Description automatically generated">
            <a:extLst>
              <a:ext uri="{FF2B5EF4-FFF2-40B4-BE49-F238E27FC236}">
                <a16:creationId xmlns:a16="http://schemas.microsoft.com/office/drawing/2014/main" id="{B2B866FB-C38F-5484-3BE6-76924DD0F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99" y="1269294"/>
            <a:ext cx="6935528" cy="6231643"/>
          </a:xfrm>
          <a:prstGeom prst="rect">
            <a:avLst/>
          </a:prstGeom>
        </p:spPr>
      </p:pic>
    </p:spTree>
    <p:extLst>
      <p:ext uri="{BB962C8B-B14F-4D97-AF65-F5344CB8AC3E}">
        <p14:creationId xmlns:p14="http://schemas.microsoft.com/office/powerpoint/2010/main" val="4177083191"/>
      </p:ext>
    </p:extLst>
  </p:cSld>
  <p:clrMapOvr>
    <a:masterClrMapping/>
  </p:clrMapOvr>
  <mc:AlternateContent xmlns:mc="http://schemas.openxmlformats.org/markup-compatibility/2006" xmlns:p14="http://schemas.microsoft.com/office/powerpoint/2010/main">
    <mc:Choice Requires="p14">
      <p:transition spd="slow" p14:dur="2000" advTm="49602"/>
    </mc:Choice>
    <mc:Fallback xmlns="">
      <p:transition spd="slow" advTm="496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idx="4294967295"/>
          </p:nvPr>
        </p:nvSpPr>
        <p:spPr>
          <a:xfrm>
            <a:off x="1828799" y="3505200"/>
            <a:ext cx="9844088" cy="609600"/>
          </a:xfrm>
          <a:prstGeom prst="rect">
            <a:avLst/>
          </a:prstGeom>
        </p:spPr>
        <p:txBody>
          <a:bodyPr/>
          <a:lstStyle/>
          <a:p>
            <a:pPr algn="ctr"/>
            <a:r>
              <a:rPr lang="en-IN" sz="4400" dirty="0"/>
              <a:t>Features</a:t>
            </a:r>
          </a:p>
        </p:txBody>
      </p:sp>
    </p:spTree>
    <p:extLst>
      <p:ext uri="{BB962C8B-B14F-4D97-AF65-F5344CB8AC3E}">
        <p14:creationId xmlns:p14="http://schemas.microsoft.com/office/powerpoint/2010/main" val="3736730698"/>
      </p:ext>
    </p:extLst>
  </p:cSld>
  <p:clrMapOvr>
    <a:masterClrMapping/>
  </p:clrMapOvr>
  <mc:AlternateContent xmlns:mc="http://schemas.openxmlformats.org/markup-compatibility/2006" xmlns:p14="http://schemas.microsoft.com/office/powerpoint/2010/main">
    <mc:Choice Requires="p14">
      <p:transition spd="slow" p14:dur="2000" advTm="990"/>
    </mc:Choice>
    <mc:Fallback xmlns="">
      <p:transition spd="slow" advTm="9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2526-32F0-FD71-8F73-FB1CB4D4D038}"/>
              </a:ext>
            </a:extLst>
          </p:cNvPr>
          <p:cNvSpPr>
            <a:spLocks noGrp="1"/>
          </p:cNvSpPr>
          <p:nvPr>
            <p:ph type="ctrTitle" idx="4294967295"/>
          </p:nvPr>
        </p:nvSpPr>
        <p:spPr>
          <a:xfrm>
            <a:off x="2369713" y="943529"/>
            <a:ext cx="10972800" cy="620712"/>
          </a:xfrm>
          <a:pattFill prst="pct50">
            <a:fgClr>
              <a:schemeClr val="accent4">
                <a:lumMod val="20000"/>
                <a:lumOff val="80000"/>
              </a:schemeClr>
            </a:fgClr>
            <a:bgClr>
              <a:schemeClr val="bg1"/>
            </a:bgClr>
          </a:pattFill>
        </p:spPr>
        <p:txBody>
          <a:bodyPr>
            <a:normAutofit/>
          </a:bodyPr>
          <a:lstStyle/>
          <a:p>
            <a:r>
              <a:rPr lang="en-US" sz="3360" dirty="0"/>
              <a:t>Is Feature Engineering even relevant today?</a:t>
            </a:r>
          </a:p>
        </p:txBody>
      </p:sp>
      <p:sp>
        <p:nvSpPr>
          <p:cNvPr id="3" name="TextBox 2">
            <a:extLst>
              <a:ext uri="{FF2B5EF4-FFF2-40B4-BE49-F238E27FC236}">
                <a16:creationId xmlns:a16="http://schemas.microsoft.com/office/drawing/2014/main" id="{28DFFF06-A5D2-EAFF-FF00-0772D30524CD}"/>
              </a:ext>
            </a:extLst>
          </p:cNvPr>
          <p:cNvSpPr txBox="1"/>
          <p:nvPr/>
        </p:nvSpPr>
        <p:spPr>
          <a:xfrm>
            <a:off x="286721" y="2063241"/>
            <a:ext cx="2975674" cy="276999"/>
          </a:xfrm>
          <a:prstGeom prst="rect">
            <a:avLst/>
          </a:prstGeom>
          <a:noFill/>
        </p:spPr>
        <p:txBody>
          <a:bodyPr wrap="square" lIns="0" tIns="0" rIns="0" bIns="0" rtlCol="0">
            <a:spAutoFit/>
          </a:bodyPr>
          <a:lstStyle/>
          <a:p>
            <a:pPr algn="ctr"/>
            <a:r>
              <a:rPr lang="en-US" sz="1800" b="1" dirty="0">
                <a:gradFill>
                  <a:gsLst>
                    <a:gs pos="2917">
                      <a:schemeClr val="tx1"/>
                    </a:gs>
                    <a:gs pos="30000">
                      <a:schemeClr val="tx1"/>
                    </a:gs>
                  </a:gsLst>
                  <a:lin ang="5400000" scaled="0"/>
                </a:gradFill>
              </a:rPr>
              <a:t>Raw Data</a:t>
            </a:r>
          </a:p>
        </p:txBody>
      </p:sp>
      <p:sp>
        <p:nvSpPr>
          <p:cNvPr id="4" name="TextBox 3">
            <a:extLst>
              <a:ext uri="{FF2B5EF4-FFF2-40B4-BE49-F238E27FC236}">
                <a16:creationId xmlns:a16="http://schemas.microsoft.com/office/drawing/2014/main" id="{BFE7D713-5C85-068C-8F25-B6021BDEA1F5}"/>
              </a:ext>
            </a:extLst>
          </p:cNvPr>
          <p:cNvSpPr txBox="1"/>
          <p:nvPr/>
        </p:nvSpPr>
        <p:spPr>
          <a:xfrm>
            <a:off x="10052582" y="2063242"/>
            <a:ext cx="2975674" cy="276999"/>
          </a:xfrm>
          <a:prstGeom prst="rect">
            <a:avLst/>
          </a:prstGeom>
          <a:noFill/>
        </p:spPr>
        <p:txBody>
          <a:bodyPr wrap="square" lIns="0" tIns="0" rIns="0" bIns="0" rtlCol="0">
            <a:spAutoFit/>
          </a:bodyPr>
          <a:lstStyle/>
          <a:p>
            <a:pPr algn="ctr"/>
            <a:r>
              <a:rPr lang="en-US" sz="1800" b="1" dirty="0">
                <a:gradFill>
                  <a:gsLst>
                    <a:gs pos="2917">
                      <a:schemeClr val="tx1"/>
                    </a:gs>
                    <a:gs pos="30000">
                      <a:schemeClr val="tx1"/>
                    </a:gs>
                  </a:gsLst>
                  <a:lin ang="5400000" scaled="0"/>
                </a:gradFill>
              </a:rPr>
              <a:t>Engineered Features</a:t>
            </a:r>
          </a:p>
        </p:txBody>
      </p:sp>
      <p:cxnSp>
        <p:nvCxnSpPr>
          <p:cNvPr id="6" name="Straight Connector 5">
            <a:extLst>
              <a:ext uri="{FF2B5EF4-FFF2-40B4-BE49-F238E27FC236}">
                <a16:creationId xmlns:a16="http://schemas.microsoft.com/office/drawing/2014/main" id="{28472412-9C23-EA30-96FC-B27119260CBD}"/>
              </a:ext>
            </a:extLst>
          </p:cNvPr>
          <p:cNvCxnSpPr>
            <a:cxnSpLocks/>
          </p:cNvCxnSpPr>
          <p:nvPr/>
        </p:nvCxnSpPr>
        <p:spPr>
          <a:xfrm>
            <a:off x="3533615" y="2063242"/>
            <a:ext cx="0" cy="540792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E256B74-85CA-40EA-84E4-B80DB9CF5B76}"/>
              </a:ext>
            </a:extLst>
          </p:cNvPr>
          <p:cNvPicPr>
            <a:picLocks noChangeAspect="1"/>
          </p:cNvPicPr>
          <p:nvPr/>
        </p:nvPicPr>
        <p:blipFill>
          <a:blip r:embed="rId3"/>
          <a:stretch>
            <a:fillRect/>
          </a:stretch>
        </p:blipFill>
        <p:spPr>
          <a:xfrm>
            <a:off x="1069708" y="2570748"/>
            <a:ext cx="1663700" cy="3886200"/>
          </a:xfrm>
          <a:prstGeom prst="rect">
            <a:avLst/>
          </a:prstGeom>
        </p:spPr>
      </p:pic>
      <p:cxnSp>
        <p:nvCxnSpPr>
          <p:cNvPr id="11" name="Straight Connector 10">
            <a:extLst>
              <a:ext uri="{FF2B5EF4-FFF2-40B4-BE49-F238E27FC236}">
                <a16:creationId xmlns:a16="http://schemas.microsoft.com/office/drawing/2014/main" id="{A624179A-BA8D-AF1C-BCE0-9E3DFC0A44C4}"/>
              </a:ext>
            </a:extLst>
          </p:cNvPr>
          <p:cNvCxnSpPr>
            <a:cxnSpLocks/>
          </p:cNvCxnSpPr>
          <p:nvPr/>
        </p:nvCxnSpPr>
        <p:spPr>
          <a:xfrm>
            <a:off x="7636140" y="2015760"/>
            <a:ext cx="16792" cy="545540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6DC3021-983C-AD27-3F25-9B2C38A10A83}"/>
              </a:ext>
            </a:extLst>
          </p:cNvPr>
          <p:cNvSpPr txBox="1"/>
          <p:nvPr/>
        </p:nvSpPr>
        <p:spPr>
          <a:xfrm>
            <a:off x="4245243" y="2002229"/>
            <a:ext cx="2975674" cy="276999"/>
          </a:xfrm>
          <a:prstGeom prst="rect">
            <a:avLst/>
          </a:prstGeom>
          <a:noFill/>
        </p:spPr>
        <p:txBody>
          <a:bodyPr wrap="square" lIns="0" tIns="0" rIns="0" bIns="0" rtlCol="0">
            <a:spAutoFit/>
          </a:bodyPr>
          <a:lstStyle/>
          <a:p>
            <a:pPr algn="ctr"/>
            <a:r>
              <a:rPr lang="en-US" sz="1800" b="1" dirty="0">
                <a:gradFill>
                  <a:gsLst>
                    <a:gs pos="2917">
                      <a:schemeClr val="tx1"/>
                    </a:gs>
                    <a:gs pos="30000">
                      <a:schemeClr val="tx1"/>
                    </a:gs>
                  </a:gsLst>
                  <a:lin ang="5400000" scaled="0"/>
                </a:gradFill>
              </a:rPr>
              <a:t>Aggregation</a:t>
            </a:r>
          </a:p>
        </p:txBody>
      </p:sp>
      <p:pic>
        <p:nvPicPr>
          <p:cNvPr id="13" name="Picture 12">
            <a:extLst>
              <a:ext uri="{FF2B5EF4-FFF2-40B4-BE49-F238E27FC236}">
                <a16:creationId xmlns:a16="http://schemas.microsoft.com/office/drawing/2014/main" id="{05C71CC8-A9C7-031C-A7B8-F8ED8F9B2752}"/>
              </a:ext>
            </a:extLst>
          </p:cNvPr>
          <p:cNvPicPr>
            <a:picLocks noChangeAspect="1"/>
          </p:cNvPicPr>
          <p:nvPr/>
        </p:nvPicPr>
        <p:blipFill>
          <a:blip r:embed="rId4"/>
          <a:stretch>
            <a:fillRect/>
          </a:stretch>
        </p:blipFill>
        <p:spPr>
          <a:xfrm>
            <a:off x="7856113" y="2951782"/>
            <a:ext cx="6667500" cy="2667000"/>
          </a:xfrm>
          <a:prstGeom prst="rect">
            <a:avLst/>
          </a:prstGeom>
        </p:spPr>
      </p:pic>
      <p:pic>
        <p:nvPicPr>
          <p:cNvPr id="14" name="Picture 13">
            <a:extLst>
              <a:ext uri="{FF2B5EF4-FFF2-40B4-BE49-F238E27FC236}">
                <a16:creationId xmlns:a16="http://schemas.microsoft.com/office/drawing/2014/main" id="{29B9B17B-E26A-8604-5B30-79705DDCF724}"/>
              </a:ext>
            </a:extLst>
          </p:cNvPr>
          <p:cNvPicPr>
            <a:picLocks noChangeAspect="1"/>
          </p:cNvPicPr>
          <p:nvPr/>
        </p:nvPicPr>
        <p:blipFill>
          <a:blip r:embed="rId5"/>
          <a:stretch>
            <a:fillRect/>
          </a:stretch>
        </p:blipFill>
        <p:spPr>
          <a:xfrm>
            <a:off x="4901230" y="2951782"/>
            <a:ext cx="1663700" cy="2667000"/>
          </a:xfrm>
          <a:prstGeom prst="rect">
            <a:avLst/>
          </a:prstGeom>
        </p:spPr>
      </p:pic>
    </p:spTree>
    <p:extLst>
      <p:ext uri="{BB962C8B-B14F-4D97-AF65-F5344CB8AC3E}">
        <p14:creationId xmlns:p14="http://schemas.microsoft.com/office/powerpoint/2010/main" val="1013830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7AE272D-CD3C-9916-1BF5-E48693797F45}"/>
              </a:ext>
            </a:extLst>
          </p:cNvPr>
          <p:cNvSpPr/>
          <p:nvPr/>
        </p:nvSpPr>
        <p:spPr>
          <a:xfrm>
            <a:off x="295205" y="789851"/>
            <a:ext cx="13923097" cy="69111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92"/>
          </a:p>
        </p:txBody>
      </p:sp>
      <p:sp>
        <p:nvSpPr>
          <p:cNvPr id="3" name="Title 1">
            <a:extLst>
              <a:ext uri="{FF2B5EF4-FFF2-40B4-BE49-F238E27FC236}">
                <a16:creationId xmlns:a16="http://schemas.microsoft.com/office/drawing/2014/main" id="{FB681EEB-F8E0-2929-7C67-1E5D5A20801E}"/>
              </a:ext>
            </a:extLst>
          </p:cNvPr>
          <p:cNvSpPr txBox="1">
            <a:spLocks/>
          </p:cNvSpPr>
          <p:nvPr/>
        </p:nvSpPr>
        <p:spPr>
          <a:xfrm>
            <a:off x="295206" y="73680"/>
            <a:ext cx="7785954"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How to convert Product Events to Feature Metrics ?</a:t>
            </a:r>
          </a:p>
        </p:txBody>
      </p:sp>
      <p:grpSp>
        <p:nvGrpSpPr>
          <p:cNvPr id="11" name="Group 10">
            <a:extLst>
              <a:ext uri="{FF2B5EF4-FFF2-40B4-BE49-F238E27FC236}">
                <a16:creationId xmlns:a16="http://schemas.microsoft.com/office/drawing/2014/main" id="{966A4A22-112E-2055-947A-E9A61512283A}"/>
              </a:ext>
            </a:extLst>
          </p:cNvPr>
          <p:cNvGrpSpPr/>
          <p:nvPr/>
        </p:nvGrpSpPr>
        <p:grpSpPr>
          <a:xfrm>
            <a:off x="2591713" y="1069388"/>
            <a:ext cx="9105659" cy="3215964"/>
            <a:chOff x="3758995" y="3946805"/>
            <a:chExt cx="10282469" cy="3612090"/>
          </a:xfrm>
        </p:grpSpPr>
        <p:pic>
          <p:nvPicPr>
            <p:cNvPr id="10" name="Picture 9" descr="A diagram of a measuring tool&#10;&#10;Description automatically generated">
              <a:extLst>
                <a:ext uri="{FF2B5EF4-FFF2-40B4-BE49-F238E27FC236}">
                  <a16:creationId xmlns:a16="http://schemas.microsoft.com/office/drawing/2014/main" id="{40ADC2BA-4DCC-8C16-49A1-6C5D57296E27}"/>
                </a:ext>
              </a:extLst>
            </p:cNvPr>
            <p:cNvPicPr>
              <a:picLocks noChangeAspect="1"/>
            </p:cNvPicPr>
            <p:nvPr/>
          </p:nvPicPr>
          <p:blipFill>
            <a:blip r:embed="rId3"/>
            <a:stretch>
              <a:fillRect/>
            </a:stretch>
          </p:blipFill>
          <p:spPr>
            <a:xfrm>
              <a:off x="3758995" y="3946805"/>
              <a:ext cx="10282469" cy="2804863"/>
            </a:xfrm>
            <a:prstGeom prst="rect">
              <a:avLst/>
            </a:prstGeom>
          </p:spPr>
        </p:pic>
        <p:cxnSp>
          <p:nvCxnSpPr>
            <p:cNvPr id="4" name="Straight Connector 3">
              <a:extLst>
                <a:ext uri="{FF2B5EF4-FFF2-40B4-BE49-F238E27FC236}">
                  <a16:creationId xmlns:a16="http://schemas.microsoft.com/office/drawing/2014/main" id="{02F1E9FC-7FC5-37C1-B841-6B29FCEFFA6A}"/>
                </a:ext>
              </a:extLst>
            </p:cNvPr>
            <p:cNvCxnSpPr>
              <a:cxnSpLocks/>
            </p:cNvCxnSpPr>
            <p:nvPr/>
          </p:nvCxnSpPr>
          <p:spPr>
            <a:xfrm>
              <a:off x="5641383" y="6974237"/>
              <a:ext cx="708878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9698D23-3E8E-5523-F43A-DB87C04657DA}"/>
                </a:ext>
              </a:extLst>
            </p:cNvPr>
            <p:cNvCxnSpPr>
              <a:cxnSpLocks/>
            </p:cNvCxnSpPr>
            <p:nvPr/>
          </p:nvCxnSpPr>
          <p:spPr>
            <a:xfrm flipV="1">
              <a:off x="7361694" y="6634785"/>
              <a:ext cx="0" cy="91119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D2D49B3-7C51-F6CE-E552-E4D0C3E83611}"/>
                </a:ext>
              </a:extLst>
            </p:cNvPr>
            <p:cNvCxnSpPr>
              <a:cxnSpLocks/>
            </p:cNvCxnSpPr>
            <p:nvPr/>
          </p:nvCxnSpPr>
          <p:spPr>
            <a:xfrm flipV="1">
              <a:off x="9185773" y="6647700"/>
              <a:ext cx="0" cy="91119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FBC9747-B163-DC68-9593-C095FC9A3D07}"/>
                </a:ext>
              </a:extLst>
            </p:cNvPr>
            <p:cNvCxnSpPr>
              <a:cxnSpLocks/>
            </p:cNvCxnSpPr>
            <p:nvPr/>
          </p:nvCxnSpPr>
          <p:spPr>
            <a:xfrm flipV="1">
              <a:off x="10980993" y="6647699"/>
              <a:ext cx="0" cy="91119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EB1ACD-45AD-00F1-88D3-6AA83D820BD1}"/>
                </a:ext>
              </a:extLst>
            </p:cNvPr>
            <p:cNvSpPr txBox="1"/>
            <p:nvPr/>
          </p:nvSpPr>
          <p:spPr>
            <a:xfrm>
              <a:off x="5468765" y="7128066"/>
              <a:ext cx="1906290" cy="276999"/>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Month 1</a:t>
              </a:r>
            </a:p>
          </p:txBody>
        </p:sp>
        <p:sp>
          <p:nvSpPr>
            <p:cNvPr id="18" name="TextBox 17">
              <a:extLst>
                <a:ext uri="{FF2B5EF4-FFF2-40B4-BE49-F238E27FC236}">
                  <a16:creationId xmlns:a16="http://schemas.microsoft.com/office/drawing/2014/main" id="{FE8DC281-6DEC-7675-C119-BA2CD48CD137}"/>
                </a:ext>
              </a:extLst>
            </p:cNvPr>
            <p:cNvSpPr txBox="1"/>
            <p:nvPr/>
          </p:nvSpPr>
          <p:spPr>
            <a:xfrm>
              <a:off x="7325534" y="7159338"/>
              <a:ext cx="1906290" cy="276999"/>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Month 2</a:t>
              </a:r>
            </a:p>
          </p:txBody>
        </p:sp>
        <p:sp>
          <p:nvSpPr>
            <p:cNvPr id="19" name="TextBox 18">
              <a:extLst>
                <a:ext uri="{FF2B5EF4-FFF2-40B4-BE49-F238E27FC236}">
                  <a16:creationId xmlns:a16="http://schemas.microsoft.com/office/drawing/2014/main" id="{41EE23E1-F598-F5FD-9783-A77C82373786}"/>
                </a:ext>
              </a:extLst>
            </p:cNvPr>
            <p:cNvSpPr txBox="1"/>
            <p:nvPr/>
          </p:nvSpPr>
          <p:spPr>
            <a:xfrm>
              <a:off x="8944188" y="7159337"/>
              <a:ext cx="1906290" cy="276999"/>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Month 3</a:t>
              </a:r>
            </a:p>
          </p:txBody>
        </p:sp>
        <p:sp>
          <p:nvSpPr>
            <p:cNvPr id="21" name="TextBox 20">
              <a:extLst>
                <a:ext uri="{FF2B5EF4-FFF2-40B4-BE49-F238E27FC236}">
                  <a16:creationId xmlns:a16="http://schemas.microsoft.com/office/drawing/2014/main" id="{6F5FADF4-5C5C-5113-DE8F-CB683D6E31A6}"/>
                </a:ext>
              </a:extLst>
            </p:cNvPr>
            <p:cNvSpPr txBox="1"/>
            <p:nvPr/>
          </p:nvSpPr>
          <p:spPr>
            <a:xfrm>
              <a:off x="10823873" y="7175111"/>
              <a:ext cx="1906290" cy="276999"/>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Month 4</a:t>
              </a:r>
            </a:p>
          </p:txBody>
        </p:sp>
      </p:grpSp>
      <p:cxnSp>
        <p:nvCxnSpPr>
          <p:cNvPr id="23" name="Straight Connector 22">
            <a:extLst>
              <a:ext uri="{FF2B5EF4-FFF2-40B4-BE49-F238E27FC236}">
                <a16:creationId xmlns:a16="http://schemas.microsoft.com/office/drawing/2014/main" id="{C1AB03CE-4067-B9DD-6B9D-9C118CA7300A}"/>
              </a:ext>
            </a:extLst>
          </p:cNvPr>
          <p:cNvCxnSpPr>
            <a:cxnSpLocks/>
          </p:cNvCxnSpPr>
          <p:nvPr/>
        </p:nvCxnSpPr>
        <p:spPr>
          <a:xfrm flipH="1">
            <a:off x="457206" y="4635980"/>
            <a:ext cx="1345252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3D3E8FC-5201-E66A-9037-94EA9BA48281}"/>
              </a:ext>
            </a:extLst>
          </p:cNvPr>
          <p:cNvGrpSpPr/>
          <p:nvPr/>
        </p:nvGrpSpPr>
        <p:grpSpPr>
          <a:xfrm>
            <a:off x="953414" y="4635980"/>
            <a:ext cx="11441745" cy="3113907"/>
            <a:chOff x="1427452" y="682480"/>
            <a:chExt cx="11441745" cy="3113907"/>
          </a:xfrm>
        </p:grpSpPr>
        <p:pic>
          <p:nvPicPr>
            <p:cNvPr id="27" name="Picture 26">
              <a:extLst>
                <a:ext uri="{FF2B5EF4-FFF2-40B4-BE49-F238E27FC236}">
                  <a16:creationId xmlns:a16="http://schemas.microsoft.com/office/drawing/2014/main" id="{3323F7D8-9B00-C93E-1E5F-8447E13EA6E4}"/>
                </a:ext>
              </a:extLst>
            </p:cNvPr>
            <p:cNvPicPr>
              <a:picLocks noChangeAspect="1"/>
            </p:cNvPicPr>
            <p:nvPr/>
          </p:nvPicPr>
          <p:blipFill>
            <a:blip r:embed="rId4"/>
            <a:stretch>
              <a:fillRect/>
            </a:stretch>
          </p:blipFill>
          <p:spPr>
            <a:xfrm>
              <a:off x="1427452" y="1730518"/>
              <a:ext cx="1638300" cy="1028700"/>
            </a:xfrm>
            <a:prstGeom prst="rect">
              <a:avLst/>
            </a:prstGeom>
          </p:spPr>
        </p:pic>
        <p:sp>
          <p:nvSpPr>
            <p:cNvPr id="33" name="TextBox 32">
              <a:extLst>
                <a:ext uri="{FF2B5EF4-FFF2-40B4-BE49-F238E27FC236}">
                  <a16:creationId xmlns:a16="http://schemas.microsoft.com/office/drawing/2014/main" id="{BAEFA607-E15C-2F24-A9C9-EF2690B59287}"/>
                </a:ext>
              </a:extLst>
            </p:cNvPr>
            <p:cNvSpPr txBox="1"/>
            <p:nvPr/>
          </p:nvSpPr>
          <p:spPr>
            <a:xfrm>
              <a:off x="4198000" y="1452548"/>
              <a:ext cx="4392581" cy="923330"/>
            </a:xfrm>
            <a:prstGeom prst="rect">
              <a:avLst/>
            </a:prstGeom>
            <a:noFill/>
          </p:spPr>
          <p:txBody>
            <a:bodyPr wrap="square">
              <a:spAutoFit/>
            </a:bodyPr>
            <a:lstStyle/>
            <a:p>
              <a:r>
                <a:rPr lang="en-US" sz="1800" b="1" dirty="0"/>
                <a:t>Use Rolling Window Measurements</a:t>
              </a:r>
            </a:p>
            <a:p>
              <a:pPr marL="285750" indent="-285750">
                <a:buFont typeface="Arial" panose="020B0604020202020204" pitchFamily="34" charset="0"/>
                <a:buChar char="•"/>
              </a:pPr>
              <a:r>
                <a:rPr lang="en-US" sz="1800" dirty="0"/>
                <a:t>Metrics Observed every week</a:t>
              </a:r>
            </a:p>
            <a:p>
              <a:pPr marL="285750" indent="-285750">
                <a:buFont typeface="Arial" panose="020B0604020202020204" pitchFamily="34" charset="0"/>
                <a:buChar char="•"/>
              </a:pPr>
              <a:r>
                <a:rPr lang="en-US" sz="1800" dirty="0"/>
                <a:t>Aggregated for 4 weeks</a:t>
              </a:r>
            </a:p>
          </p:txBody>
        </p:sp>
        <p:pic>
          <p:nvPicPr>
            <p:cNvPr id="38" name="Picture 37">
              <a:extLst>
                <a:ext uri="{FF2B5EF4-FFF2-40B4-BE49-F238E27FC236}">
                  <a16:creationId xmlns:a16="http://schemas.microsoft.com/office/drawing/2014/main" id="{4BFCEF52-0246-3BF8-D7C9-D354F648A15C}"/>
                </a:ext>
              </a:extLst>
            </p:cNvPr>
            <p:cNvPicPr>
              <a:picLocks noChangeAspect="1"/>
            </p:cNvPicPr>
            <p:nvPr/>
          </p:nvPicPr>
          <p:blipFill>
            <a:blip r:embed="rId5"/>
            <a:stretch>
              <a:fillRect/>
            </a:stretch>
          </p:blipFill>
          <p:spPr>
            <a:xfrm>
              <a:off x="8970297" y="789850"/>
              <a:ext cx="3898900" cy="2804863"/>
            </a:xfrm>
            <a:prstGeom prst="rect">
              <a:avLst/>
            </a:prstGeom>
          </p:spPr>
        </p:pic>
        <p:sp>
          <p:nvSpPr>
            <p:cNvPr id="39" name="&quot;No&quot; Symbol 38">
              <a:extLst>
                <a:ext uri="{FF2B5EF4-FFF2-40B4-BE49-F238E27FC236}">
                  <a16:creationId xmlns:a16="http://schemas.microsoft.com/office/drawing/2014/main" id="{9FC129C7-1A9C-C9D5-0CC5-8CFC3BE35B7D}"/>
                </a:ext>
              </a:extLst>
            </p:cNvPr>
            <p:cNvSpPr/>
            <p:nvPr/>
          </p:nvSpPr>
          <p:spPr bwMode="auto">
            <a:xfrm>
              <a:off x="1899746" y="988811"/>
              <a:ext cx="693713" cy="463737"/>
            </a:xfrm>
            <a:prstGeom prst="noSmoking">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E3185F9B-566B-9A72-9761-3BDE8940C9BC}"/>
                </a:ext>
              </a:extLst>
            </p:cNvPr>
            <p:cNvCxnSpPr>
              <a:cxnSpLocks/>
            </p:cNvCxnSpPr>
            <p:nvPr/>
          </p:nvCxnSpPr>
          <p:spPr>
            <a:xfrm>
              <a:off x="3953814" y="789850"/>
              <a:ext cx="0" cy="3006537"/>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Graphic 43" descr="Tick with solid fill">
              <a:extLst>
                <a:ext uri="{FF2B5EF4-FFF2-40B4-BE49-F238E27FC236}">
                  <a16:creationId xmlns:a16="http://schemas.microsoft.com/office/drawing/2014/main" id="{CD4C9D4C-6294-A3C2-97E9-6B7FB6B667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59896" y="682480"/>
              <a:ext cx="914400" cy="914400"/>
            </a:xfrm>
            <a:prstGeom prst="rect">
              <a:avLst/>
            </a:prstGeom>
          </p:spPr>
        </p:pic>
      </p:grpSp>
    </p:spTree>
    <p:extLst>
      <p:ext uri="{BB962C8B-B14F-4D97-AF65-F5344CB8AC3E}">
        <p14:creationId xmlns:p14="http://schemas.microsoft.com/office/powerpoint/2010/main" val="1759914676"/>
      </p:ext>
    </p:extLst>
  </p:cSld>
  <p:clrMapOvr>
    <a:masterClrMapping/>
  </p:clrMapOvr>
  <mc:AlternateContent xmlns:mc="http://schemas.openxmlformats.org/markup-compatibility/2006" xmlns:p14="http://schemas.microsoft.com/office/powerpoint/2010/main">
    <mc:Choice Requires="p14">
      <p:transition spd="slow" p14:dur="2000" advTm="341876"/>
    </mc:Choice>
    <mc:Fallback xmlns="">
      <p:transition spd="slow" advTm="3418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37E1F6E-4957-3D11-DC1B-C074F5236EB2}"/>
              </a:ext>
            </a:extLst>
          </p:cNvPr>
          <p:cNvSpPr txBox="1"/>
          <p:nvPr/>
        </p:nvSpPr>
        <p:spPr>
          <a:xfrm>
            <a:off x="552854" y="2098019"/>
            <a:ext cx="3391131" cy="5355312"/>
          </a:xfrm>
          <a:prstGeom prst="rect">
            <a:avLst/>
          </a:prstGeom>
          <a:solidFill>
            <a:schemeClr val="accent3">
              <a:lumMod val="20000"/>
              <a:lumOff val="80000"/>
            </a:schemeClr>
          </a:solidFill>
        </p:spPr>
        <p:txBody>
          <a:bodyPr wrap="square" rtlCol="0">
            <a:spAutoFit/>
          </a:bodyPr>
          <a:lstStyle/>
          <a:p>
            <a:r>
              <a:rPr lang="en-US" sz="1800" b="1" dirty="0"/>
              <a:t>Best : </a:t>
            </a:r>
          </a:p>
          <a:p>
            <a:pPr marL="548640" indent="-548640">
              <a:buFont typeface="+mj-lt"/>
              <a:buAutoNum type="arabicPeriod"/>
            </a:pPr>
            <a:r>
              <a:rPr lang="en-US" sz="1800" dirty="0"/>
              <a:t>Metrics that measure core utility offered by the product</a:t>
            </a:r>
          </a:p>
          <a:p>
            <a:pPr marL="1097280" lvl="1" indent="-548640">
              <a:buFont typeface="Arial" panose="020B0604020202020204" pitchFamily="34" charset="0"/>
              <a:buChar char="•"/>
            </a:pPr>
            <a:r>
              <a:rPr lang="en-US" sz="1800" dirty="0"/>
              <a:t>Serves as the best proxy for user engagement</a:t>
            </a:r>
          </a:p>
          <a:p>
            <a:pPr marL="1097280" lvl="1" indent="-548640">
              <a:buFont typeface="Arial" panose="020B0604020202020204" pitchFamily="34" charset="0"/>
              <a:buChar char="•"/>
            </a:pPr>
            <a:r>
              <a:rPr lang="en-US" sz="1800" dirty="0"/>
              <a:t>Example For a Netflix User (# of Streaming Minutes)</a:t>
            </a:r>
          </a:p>
          <a:p>
            <a:pPr lvl="1"/>
            <a:endParaRPr lang="en-US" sz="1800" dirty="0"/>
          </a:p>
          <a:p>
            <a:pPr marL="411480" indent="-411480">
              <a:buAutoNum type="arabicPeriod" startAt="2"/>
            </a:pPr>
            <a:r>
              <a:rPr lang="en-US" sz="1800" dirty="0"/>
              <a:t>Metrics that measure negative behavior (Payment Behavior)</a:t>
            </a:r>
          </a:p>
          <a:p>
            <a:pPr marL="960120" lvl="1" indent="-411480">
              <a:buFont typeface="Arial" panose="020B0604020202020204" pitchFamily="34" charset="0"/>
              <a:buChar char="•"/>
            </a:pPr>
            <a:r>
              <a:rPr lang="en-US" sz="1800" dirty="0"/>
              <a:t>Netflix User not updating Card Details</a:t>
            </a:r>
          </a:p>
          <a:p>
            <a:pPr marL="960120" lvl="1" indent="-411480">
              <a:buFont typeface="Arial" panose="020B0604020202020204" pitchFamily="34" charset="0"/>
              <a:buChar char="•"/>
            </a:pPr>
            <a:endParaRPr lang="en-US" sz="1800" dirty="0"/>
          </a:p>
          <a:p>
            <a:pPr marL="960120" lvl="1" indent="-411480">
              <a:buFont typeface="Arial" panose="020B0604020202020204" pitchFamily="34" charset="0"/>
              <a:buChar char="•"/>
            </a:pPr>
            <a:endParaRPr lang="en-US" sz="1800" dirty="0"/>
          </a:p>
          <a:p>
            <a:pPr lvl="1"/>
            <a:endParaRPr lang="en-US" sz="1800" dirty="0"/>
          </a:p>
        </p:txBody>
      </p:sp>
      <p:sp>
        <p:nvSpPr>
          <p:cNvPr id="4" name="TextBox 3">
            <a:extLst>
              <a:ext uri="{FF2B5EF4-FFF2-40B4-BE49-F238E27FC236}">
                <a16:creationId xmlns:a16="http://schemas.microsoft.com/office/drawing/2014/main" id="{9540C402-42EF-CC55-FD58-D3DC72024205}"/>
              </a:ext>
            </a:extLst>
          </p:cNvPr>
          <p:cNvSpPr txBox="1"/>
          <p:nvPr/>
        </p:nvSpPr>
        <p:spPr>
          <a:xfrm>
            <a:off x="9443118" y="2098019"/>
            <a:ext cx="4211537" cy="2308324"/>
          </a:xfrm>
          <a:prstGeom prst="rect">
            <a:avLst/>
          </a:prstGeom>
          <a:solidFill>
            <a:schemeClr val="accent4">
              <a:lumMod val="20000"/>
              <a:lumOff val="80000"/>
            </a:schemeClr>
          </a:solidFill>
        </p:spPr>
        <p:txBody>
          <a:bodyPr wrap="square" rtlCol="0">
            <a:spAutoFit/>
          </a:bodyPr>
          <a:lstStyle/>
          <a:p>
            <a:r>
              <a:rPr lang="en-US" sz="1800" b="1" dirty="0"/>
              <a:t>Very Useful : </a:t>
            </a:r>
          </a:p>
          <a:p>
            <a:pPr marL="548640" indent="-548640">
              <a:buFont typeface="+mj-lt"/>
              <a:buAutoNum type="arabicPeriod"/>
            </a:pPr>
            <a:r>
              <a:rPr lang="en-US" sz="1800" dirty="0"/>
              <a:t>Metrics that capture rarely occurring events that have high correlation with churn</a:t>
            </a:r>
          </a:p>
          <a:p>
            <a:endParaRPr lang="en-US" sz="1800" dirty="0"/>
          </a:p>
          <a:p>
            <a:r>
              <a:rPr lang="en-US" sz="1800" dirty="0"/>
              <a:t>Example a Netflix User repeatedly checking the account pricing page for cancellation</a:t>
            </a:r>
          </a:p>
        </p:txBody>
      </p:sp>
      <p:sp>
        <p:nvSpPr>
          <p:cNvPr id="5" name="TextBox 4">
            <a:extLst>
              <a:ext uri="{FF2B5EF4-FFF2-40B4-BE49-F238E27FC236}">
                <a16:creationId xmlns:a16="http://schemas.microsoft.com/office/drawing/2014/main" id="{ECD2F0E4-A6A2-A294-4301-84B601FDCD85}"/>
              </a:ext>
            </a:extLst>
          </p:cNvPr>
          <p:cNvSpPr txBox="1"/>
          <p:nvPr/>
        </p:nvSpPr>
        <p:spPr>
          <a:xfrm>
            <a:off x="4747654" y="2098019"/>
            <a:ext cx="4138428" cy="1477328"/>
          </a:xfrm>
          <a:prstGeom prst="rect">
            <a:avLst/>
          </a:prstGeom>
          <a:solidFill>
            <a:schemeClr val="accent2">
              <a:lumMod val="20000"/>
              <a:lumOff val="80000"/>
            </a:schemeClr>
          </a:solidFill>
        </p:spPr>
        <p:txBody>
          <a:bodyPr wrap="square" rtlCol="0">
            <a:spAutoFit/>
          </a:bodyPr>
          <a:lstStyle/>
          <a:p>
            <a:r>
              <a:rPr lang="en-US" sz="1800" b="1" dirty="0"/>
              <a:t>Overrated : </a:t>
            </a:r>
          </a:p>
          <a:p>
            <a:r>
              <a:rPr lang="en-US" sz="1800" dirty="0"/>
              <a:t>1. Demographics</a:t>
            </a:r>
          </a:p>
          <a:p>
            <a:pPr lvl="1"/>
            <a:r>
              <a:rPr lang="en-US" sz="1800" dirty="0"/>
              <a:t>Can also have impact on Responsible AI</a:t>
            </a:r>
          </a:p>
          <a:p>
            <a:endParaRPr lang="en-US" sz="1800" dirty="0"/>
          </a:p>
        </p:txBody>
      </p:sp>
      <p:sp>
        <p:nvSpPr>
          <p:cNvPr id="11" name="Title 1">
            <a:extLst>
              <a:ext uri="{FF2B5EF4-FFF2-40B4-BE49-F238E27FC236}">
                <a16:creationId xmlns:a16="http://schemas.microsoft.com/office/drawing/2014/main" id="{0473EEDD-9C1F-890D-5AF1-90B49D324008}"/>
              </a:ext>
            </a:extLst>
          </p:cNvPr>
          <p:cNvSpPr txBox="1">
            <a:spLocks/>
          </p:cNvSpPr>
          <p:nvPr/>
        </p:nvSpPr>
        <p:spPr>
          <a:xfrm>
            <a:off x="295206" y="73680"/>
            <a:ext cx="7785954"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Feature Examples</a:t>
            </a:r>
          </a:p>
        </p:txBody>
      </p:sp>
    </p:spTree>
    <p:extLst>
      <p:ext uri="{BB962C8B-B14F-4D97-AF65-F5344CB8AC3E}">
        <p14:creationId xmlns:p14="http://schemas.microsoft.com/office/powerpoint/2010/main" val="378471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idx="4294967295"/>
          </p:nvPr>
        </p:nvSpPr>
        <p:spPr>
          <a:xfrm>
            <a:off x="1197735" y="2535193"/>
            <a:ext cx="9844088" cy="1219200"/>
          </a:xfrm>
          <a:prstGeom prst="rect">
            <a:avLst/>
          </a:prstGeom>
        </p:spPr>
        <p:txBody>
          <a:bodyPr/>
          <a:lstStyle/>
          <a:p>
            <a:r>
              <a:rPr lang="en-IN" sz="4400" dirty="0"/>
              <a:t>Challenges </a:t>
            </a:r>
            <a:br>
              <a:rPr lang="en-IN" sz="4400" dirty="0"/>
            </a:br>
            <a:r>
              <a:rPr lang="en-IN" sz="4400" dirty="0"/>
              <a:t>Best Practices</a:t>
            </a:r>
          </a:p>
        </p:txBody>
      </p:sp>
      <p:grpSp>
        <p:nvGrpSpPr>
          <p:cNvPr id="7" name="Group 6">
            <a:extLst>
              <a:ext uri="{FF2B5EF4-FFF2-40B4-BE49-F238E27FC236}">
                <a16:creationId xmlns:a16="http://schemas.microsoft.com/office/drawing/2014/main" id="{30816881-EAD4-91BC-E973-39CE0588DB7D}"/>
              </a:ext>
            </a:extLst>
          </p:cNvPr>
          <p:cNvGrpSpPr/>
          <p:nvPr/>
        </p:nvGrpSpPr>
        <p:grpSpPr>
          <a:xfrm>
            <a:off x="433953" y="5141121"/>
            <a:ext cx="13034076" cy="605443"/>
            <a:chOff x="418454" y="6303494"/>
            <a:chExt cx="13034076" cy="605443"/>
          </a:xfrm>
        </p:grpSpPr>
        <p:sp>
          <p:nvSpPr>
            <p:cNvPr id="3" name="Title 1">
              <a:extLst>
                <a:ext uri="{FF2B5EF4-FFF2-40B4-BE49-F238E27FC236}">
                  <a16:creationId xmlns:a16="http://schemas.microsoft.com/office/drawing/2014/main" id="{F08F7FF0-E864-9E8E-14F6-632B841F8E4E}"/>
                </a:ext>
              </a:extLst>
            </p:cNvPr>
            <p:cNvSpPr txBox="1">
              <a:spLocks/>
            </p:cNvSpPr>
            <p:nvPr/>
          </p:nvSpPr>
          <p:spPr>
            <a:xfrm>
              <a:off x="418454" y="6303494"/>
              <a:ext cx="2510725"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Drift</a:t>
              </a:r>
            </a:p>
          </p:txBody>
        </p:sp>
        <p:sp>
          <p:nvSpPr>
            <p:cNvPr id="4" name="Title 1">
              <a:extLst>
                <a:ext uri="{FF2B5EF4-FFF2-40B4-BE49-F238E27FC236}">
                  <a16:creationId xmlns:a16="http://schemas.microsoft.com/office/drawing/2014/main" id="{8ABAAE0D-D7C3-79E7-FC52-F9698803983B}"/>
                </a:ext>
              </a:extLst>
            </p:cNvPr>
            <p:cNvSpPr txBox="1">
              <a:spLocks/>
            </p:cNvSpPr>
            <p:nvPr/>
          </p:nvSpPr>
          <p:spPr>
            <a:xfrm>
              <a:off x="3241701" y="6303494"/>
              <a:ext cx="2510725"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Feedback Loops</a:t>
              </a:r>
            </a:p>
          </p:txBody>
        </p:sp>
        <p:sp>
          <p:nvSpPr>
            <p:cNvPr id="5" name="Title 1">
              <a:extLst>
                <a:ext uri="{FF2B5EF4-FFF2-40B4-BE49-F238E27FC236}">
                  <a16:creationId xmlns:a16="http://schemas.microsoft.com/office/drawing/2014/main" id="{D4DED575-2FF5-D49B-E2A5-225D08DD3B4F}"/>
                </a:ext>
              </a:extLst>
            </p:cNvPr>
            <p:cNvSpPr txBox="1">
              <a:spLocks/>
            </p:cNvSpPr>
            <p:nvPr/>
          </p:nvSpPr>
          <p:spPr>
            <a:xfrm>
              <a:off x="6119780" y="6303494"/>
              <a:ext cx="3504668"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Segmenting Customers</a:t>
              </a:r>
            </a:p>
          </p:txBody>
        </p:sp>
        <p:sp>
          <p:nvSpPr>
            <p:cNvPr id="6" name="Title 1">
              <a:extLst>
                <a:ext uri="{FF2B5EF4-FFF2-40B4-BE49-F238E27FC236}">
                  <a16:creationId xmlns:a16="http://schemas.microsoft.com/office/drawing/2014/main" id="{6A39DF32-67CD-CDB5-98FD-5C6F19468094}"/>
                </a:ext>
              </a:extLst>
            </p:cNvPr>
            <p:cNvSpPr txBox="1">
              <a:spLocks/>
            </p:cNvSpPr>
            <p:nvPr/>
          </p:nvSpPr>
          <p:spPr>
            <a:xfrm>
              <a:off x="10157506" y="6303494"/>
              <a:ext cx="3295024"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err="1"/>
                <a:t>Explainability</a:t>
              </a:r>
              <a:endParaRPr lang="en-US" sz="2400" dirty="0"/>
            </a:p>
          </p:txBody>
        </p:sp>
      </p:grpSp>
      <p:sp>
        <p:nvSpPr>
          <p:cNvPr id="8" name="Title 1">
            <a:extLst>
              <a:ext uri="{FF2B5EF4-FFF2-40B4-BE49-F238E27FC236}">
                <a16:creationId xmlns:a16="http://schemas.microsoft.com/office/drawing/2014/main" id="{82733443-194E-E180-B7DB-DDD4A116B9E0}"/>
              </a:ext>
            </a:extLst>
          </p:cNvPr>
          <p:cNvSpPr txBox="1">
            <a:spLocks/>
          </p:cNvSpPr>
          <p:nvPr/>
        </p:nvSpPr>
        <p:spPr>
          <a:xfrm>
            <a:off x="3489675" y="6352556"/>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Precision vs Recall Tradeoff</a:t>
            </a:r>
          </a:p>
        </p:txBody>
      </p:sp>
    </p:spTree>
    <p:extLst>
      <p:ext uri="{BB962C8B-B14F-4D97-AF65-F5344CB8AC3E}">
        <p14:creationId xmlns:p14="http://schemas.microsoft.com/office/powerpoint/2010/main" val="3873386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5BD96F-0814-7402-29EE-2F942FCF60B4}"/>
              </a:ext>
            </a:extLst>
          </p:cNvPr>
          <p:cNvSpPr txBox="1"/>
          <p:nvPr/>
        </p:nvSpPr>
        <p:spPr>
          <a:xfrm>
            <a:off x="275094" y="1126801"/>
            <a:ext cx="5406584" cy="5078313"/>
          </a:xfrm>
          <a:prstGeom prst="rect">
            <a:avLst/>
          </a:prstGeom>
          <a:noFill/>
          <a:ln>
            <a:noFill/>
          </a:ln>
        </p:spPr>
        <p:txBody>
          <a:bodyPr wrap="square">
            <a:spAutoFit/>
          </a:bodyPr>
          <a:lstStyle/>
          <a:p>
            <a:r>
              <a:rPr lang="en-US" sz="1800" b="1" dirty="0"/>
              <a:t>Scenario:</a:t>
            </a:r>
            <a:r>
              <a:rPr lang="en-US" sz="1800" dirty="0"/>
              <a:t> </a:t>
            </a:r>
          </a:p>
          <a:p>
            <a:endParaRPr lang="en-US" sz="1800" dirty="0"/>
          </a:p>
          <a:p>
            <a:pPr marL="285750" indent="-285750">
              <a:buFont typeface="Arial" panose="020B0604020202020204" pitchFamily="34" charset="0"/>
              <a:buChar char="•"/>
            </a:pPr>
            <a:r>
              <a:rPr lang="en-US" sz="1800" i="1" dirty="0"/>
              <a:t>Economic Downturn has meant the product usage metrics has reduced across all users. </a:t>
            </a:r>
          </a:p>
          <a:p>
            <a:pPr marL="285750" indent="-285750">
              <a:buFont typeface="Arial" panose="020B0604020202020204" pitchFamily="34" charset="0"/>
              <a:buChar char="•"/>
            </a:pPr>
            <a:endParaRPr lang="en-US" sz="1800" i="1" dirty="0"/>
          </a:p>
          <a:p>
            <a:pPr marL="285750" indent="-285750">
              <a:buFont typeface="Arial" panose="020B0604020202020204" pitchFamily="34" charset="0"/>
              <a:buChar char="•"/>
            </a:pPr>
            <a:r>
              <a:rPr lang="en-US" sz="1800" i="1" dirty="0"/>
              <a:t>The total churns predicted drastically increases. </a:t>
            </a:r>
          </a:p>
          <a:p>
            <a:pPr marL="285750" indent="-285750">
              <a:buFont typeface="Arial" panose="020B0604020202020204" pitchFamily="34" charset="0"/>
              <a:buChar char="•"/>
            </a:pPr>
            <a:endParaRPr lang="en-US" sz="1800" i="1" dirty="0"/>
          </a:p>
          <a:p>
            <a:pPr marL="285750" indent="-285750">
              <a:buFont typeface="Arial" panose="020B0604020202020204" pitchFamily="34" charset="0"/>
              <a:buChar char="•"/>
            </a:pPr>
            <a:endParaRPr lang="en-US" sz="1800" i="1" dirty="0"/>
          </a:p>
          <a:p>
            <a:pPr marL="285750" indent="-285750">
              <a:buFont typeface="Arial" panose="020B0604020202020204" pitchFamily="34" charset="0"/>
              <a:buChar char="•"/>
            </a:pPr>
            <a:endParaRPr lang="en-US" sz="1800" i="1" dirty="0"/>
          </a:p>
          <a:p>
            <a:pPr marL="285750" indent="-285750">
              <a:buFont typeface="Arial" panose="020B0604020202020204" pitchFamily="34" charset="0"/>
              <a:buChar char="•"/>
            </a:pPr>
            <a:endParaRPr lang="en-US" sz="1800" i="1" dirty="0"/>
          </a:p>
          <a:p>
            <a:pPr marL="285750" indent="-285750">
              <a:buFont typeface="Arial" panose="020B0604020202020204" pitchFamily="34" charset="0"/>
              <a:buChar char="•"/>
            </a:pPr>
            <a:endParaRPr lang="en-US" sz="1800" i="1" dirty="0"/>
          </a:p>
          <a:p>
            <a:endParaRPr lang="en-US" sz="1800" i="1" dirty="0"/>
          </a:p>
          <a:p>
            <a:pPr marL="285750" indent="-285750">
              <a:buFont typeface="Arial" panose="020B0604020202020204" pitchFamily="34" charset="0"/>
              <a:buChar char="•"/>
            </a:pPr>
            <a:r>
              <a:rPr lang="en-US" sz="1800" i="1" dirty="0"/>
              <a:t>The ground truth labels for churns are unavailable immediately and model performance cannot be evaluated</a:t>
            </a:r>
          </a:p>
          <a:p>
            <a:pPr marL="285750" indent="-285750">
              <a:buFont typeface="Arial" panose="020B0604020202020204" pitchFamily="34" charset="0"/>
              <a:buChar char="•"/>
            </a:pPr>
            <a:endParaRPr lang="en-US" sz="1800" i="1" dirty="0"/>
          </a:p>
          <a:p>
            <a:pPr marL="285750" indent="-285750">
              <a:buFont typeface="Arial" panose="020B0604020202020204" pitchFamily="34" charset="0"/>
              <a:buChar char="•"/>
            </a:pPr>
            <a:r>
              <a:rPr lang="en-US" sz="1800" i="1" dirty="0"/>
              <a:t>How do we accommodate for the new business reality?</a:t>
            </a:r>
          </a:p>
        </p:txBody>
      </p:sp>
      <p:sp>
        <p:nvSpPr>
          <p:cNvPr id="3" name="TextBox 2">
            <a:extLst>
              <a:ext uri="{FF2B5EF4-FFF2-40B4-BE49-F238E27FC236}">
                <a16:creationId xmlns:a16="http://schemas.microsoft.com/office/drawing/2014/main" id="{AE3E4D84-1B99-EDA3-C7DB-B31670C1C6E0}"/>
              </a:ext>
            </a:extLst>
          </p:cNvPr>
          <p:cNvSpPr txBox="1"/>
          <p:nvPr/>
        </p:nvSpPr>
        <p:spPr>
          <a:xfrm>
            <a:off x="392160" y="6327832"/>
            <a:ext cx="4325821" cy="1200329"/>
          </a:xfrm>
          <a:prstGeom prst="rect">
            <a:avLst/>
          </a:prstGeom>
          <a:noFill/>
          <a:ln>
            <a:noFill/>
          </a:ln>
        </p:spPr>
        <p:txBody>
          <a:bodyPr wrap="square">
            <a:spAutoFit/>
          </a:bodyPr>
          <a:lstStyle/>
          <a:p>
            <a:r>
              <a:rPr lang="en-US" sz="1800" b="1" dirty="0"/>
              <a:t>Problem:</a:t>
            </a:r>
            <a:r>
              <a:rPr lang="en-US" sz="1800" dirty="0"/>
              <a:t> </a:t>
            </a:r>
          </a:p>
          <a:p>
            <a:endParaRPr lang="en-US" sz="1800" dirty="0"/>
          </a:p>
          <a:p>
            <a:r>
              <a:rPr lang="en-US" sz="1800" dirty="0"/>
              <a:t>Data Drift</a:t>
            </a:r>
          </a:p>
          <a:p>
            <a:r>
              <a:rPr lang="en-US" sz="1800" dirty="0"/>
              <a:t>Concept Drift</a:t>
            </a:r>
          </a:p>
        </p:txBody>
      </p:sp>
      <p:grpSp>
        <p:nvGrpSpPr>
          <p:cNvPr id="10" name="Group 9">
            <a:extLst>
              <a:ext uri="{FF2B5EF4-FFF2-40B4-BE49-F238E27FC236}">
                <a16:creationId xmlns:a16="http://schemas.microsoft.com/office/drawing/2014/main" id="{A14717EF-94F3-6DB9-1CE1-C4F40B1D6851}"/>
              </a:ext>
            </a:extLst>
          </p:cNvPr>
          <p:cNvGrpSpPr/>
          <p:nvPr/>
        </p:nvGrpSpPr>
        <p:grpSpPr>
          <a:xfrm>
            <a:off x="5854203" y="398640"/>
            <a:ext cx="6873814" cy="3689663"/>
            <a:chOff x="5854203" y="387308"/>
            <a:chExt cx="6873814" cy="3689663"/>
          </a:xfrm>
        </p:grpSpPr>
        <p:sp>
          <p:nvSpPr>
            <p:cNvPr id="5" name="TextBox 4">
              <a:extLst>
                <a:ext uri="{FF2B5EF4-FFF2-40B4-BE49-F238E27FC236}">
                  <a16:creationId xmlns:a16="http://schemas.microsoft.com/office/drawing/2014/main" id="{38FE733D-A2FD-DD59-ACB8-79931154874C}"/>
                </a:ext>
              </a:extLst>
            </p:cNvPr>
            <p:cNvSpPr txBox="1"/>
            <p:nvPr/>
          </p:nvSpPr>
          <p:spPr>
            <a:xfrm>
              <a:off x="5854203" y="387308"/>
              <a:ext cx="6204445" cy="923330"/>
            </a:xfrm>
            <a:prstGeom prst="rect">
              <a:avLst/>
            </a:prstGeom>
            <a:noFill/>
          </p:spPr>
          <p:txBody>
            <a:bodyPr wrap="square">
              <a:spAutoFit/>
            </a:bodyPr>
            <a:lstStyle/>
            <a:p>
              <a:r>
                <a:rPr lang="en-US" sz="1800" b="1" dirty="0"/>
                <a:t>Solution</a:t>
              </a:r>
            </a:p>
            <a:p>
              <a:endParaRPr lang="en-US" sz="1800" dirty="0"/>
            </a:p>
            <a:p>
              <a:r>
                <a:rPr lang="en-US" sz="1800" dirty="0"/>
                <a:t>1) Before Prediction: Monitor Distribution of Key Features</a:t>
              </a:r>
            </a:p>
          </p:txBody>
        </p:sp>
        <p:pic>
          <p:nvPicPr>
            <p:cNvPr id="1032" name="Picture 8">
              <a:extLst>
                <a:ext uri="{FF2B5EF4-FFF2-40B4-BE49-F238E27FC236}">
                  <a16:creationId xmlns:a16="http://schemas.microsoft.com/office/drawing/2014/main" id="{ECD13687-97C8-4144-F204-09914DD4E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472488"/>
              <a:ext cx="5412817" cy="260448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5DD098CA-BB8D-82D7-DF8C-E17990A0C0AE}"/>
              </a:ext>
            </a:extLst>
          </p:cNvPr>
          <p:cNvSpPr txBox="1"/>
          <p:nvPr/>
        </p:nvSpPr>
        <p:spPr>
          <a:xfrm>
            <a:off x="3037763" y="7437918"/>
            <a:ext cx="8339545" cy="646331"/>
          </a:xfrm>
          <a:prstGeom prst="rect">
            <a:avLst/>
          </a:prstGeom>
          <a:solidFill>
            <a:schemeClr val="accent6">
              <a:lumMod val="40000"/>
              <a:lumOff val="60000"/>
            </a:schemeClr>
          </a:solidFill>
        </p:spPr>
        <p:txBody>
          <a:bodyPr wrap="square">
            <a:spAutoFit/>
          </a:bodyPr>
          <a:lstStyle/>
          <a:p>
            <a:pPr algn="ctr"/>
            <a:r>
              <a:rPr lang="en-US" sz="1800" b="1" dirty="0"/>
              <a:t>Best Practice</a:t>
            </a:r>
          </a:p>
          <a:p>
            <a:pPr algn="ctr"/>
            <a:r>
              <a:rPr lang="en-US" sz="1800" dirty="0"/>
              <a:t>Train Model on Stale Data vs Recent Data to see the impact of drift </a:t>
            </a:r>
          </a:p>
        </p:txBody>
      </p:sp>
      <p:grpSp>
        <p:nvGrpSpPr>
          <p:cNvPr id="12" name="Group 11">
            <a:extLst>
              <a:ext uri="{FF2B5EF4-FFF2-40B4-BE49-F238E27FC236}">
                <a16:creationId xmlns:a16="http://schemas.microsoft.com/office/drawing/2014/main" id="{DBCBB09D-CD4E-A68F-812E-300D8EC2D1C8}"/>
              </a:ext>
            </a:extLst>
          </p:cNvPr>
          <p:cNvGrpSpPr/>
          <p:nvPr/>
        </p:nvGrpSpPr>
        <p:grpSpPr>
          <a:xfrm>
            <a:off x="5854203" y="4182590"/>
            <a:ext cx="8464333" cy="2984635"/>
            <a:chOff x="5854203" y="4182590"/>
            <a:chExt cx="8464333" cy="2984635"/>
          </a:xfrm>
        </p:grpSpPr>
        <p:sp>
          <p:nvSpPr>
            <p:cNvPr id="11" name="TextBox 10">
              <a:extLst>
                <a:ext uri="{FF2B5EF4-FFF2-40B4-BE49-F238E27FC236}">
                  <a16:creationId xmlns:a16="http://schemas.microsoft.com/office/drawing/2014/main" id="{E56E7871-84A2-12A6-7486-BB8B496C5A45}"/>
                </a:ext>
              </a:extLst>
            </p:cNvPr>
            <p:cNvSpPr txBox="1"/>
            <p:nvPr/>
          </p:nvSpPr>
          <p:spPr>
            <a:xfrm>
              <a:off x="5854203" y="4182590"/>
              <a:ext cx="8464333" cy="646331"/>
            </a:xfrm>
            <a:prstGeom prst="rect">
              <a:avLst/>
            </a:prstGeom>
            <a:noFill/>
          </p:spPr>
          <p:txBody>
            <a:bodyPr wrap="square">
              <a:spAutoFit/>
            </a:bodyPr>
            <a:lstStyle/>
            <a:p>
              <a:r>
                <a:rPr lang="en-US" sz="1800" dirty="0"/>
                <a:t>2) After Ground Truth Labels Available: Scheduled Retraining / Retraining by Trigger</a:t>
              </a:r>
            </a:p>
          </p:txBody>
        </p:sp>
        <p:pic>
          <p:nvPicPr>
            <p:cNvPr id="1034" name="Picture 10">
              <a:extLst>
                <a:ext uri="{FF2B5EF4-FFF2-40B4-BE49-F238E27FC236}">
                  <a16:creationId xmlns:a16="http://schemas.microsoft.com/office/drawing/2014/main" id="{8191A9F7-6610-48DA-ABFA-9B65F29DE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546" y="4643346"/>
              <a:ext cx="4798091" cy="252387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itle 1">
            <a:extLst>
              <a:ext uri="{FF2B5EF4-FFF2-40B4-BE49-F238E27FC236}">
                <a16:creationId xmlns:a16="http://schemas.microsoft.com/office/drawing/2014/main" id="{5C1FD298-19C3-10F7-D0C6-57EB609F5F89}"/>
              </a:ext>
            </a:extLst>
          </p:cNvPr>
          <p:cNvSpPr txBox="1">
            <a:spLocks/>
          </p:cNvSpPr>
          <p:nvPr/>
        </p:nvSpPr>
        <p:spPr>
          <a:xfrm>
            <a:off x="392160" y="398640"/>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Drift</a:t>
            </a:r>
          </a:p>
        </p:txBody>
      </p:sp>
      <p:cxnSp>
        <p:nvCxnSpPr>
          <p:cNvPr id="8" name="Straight Connector 7">
            <a:extLst>
              <a:ext uri="{FF2B5EF4-FFF2-40B4-BE49-F238E27FC236}">
                <a16:creationId xmlns:a16="http://schemas.microsoft.com/office/drawing/2014/main" id="{5AD17AE9-9748-5042-6E44-2CE38811D0FD}"/>
              </a:ext>
            </a:extLst>
          </p:cNvPr>
          <p:cNvCxnSpPr>
            <a:cxnSpLocks/>
          </p:cNvCxnSpPr>
          <p:nvPr/>
        </p:nvCxnSpPr>
        <p:spPr>
          <a:xfrm flipV="1">
            <a:off x="5767940" y="398640"/>
            <a:ext cx="0" cy="7039278"/>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56E2B2EC-A7C2-D56E-36D9-69DEB63537FB}"/>
              </a:ext>
            </a:extLst>
          </p:cNvPr>
          <p:cNvSpPr/>
          <p:nvPr/>
        </p:nvSpPr>
        <p:spPr bwMode="auto">
          <a:xfrm>
            <a:off x="522018" y="471808"/>
            <a:ext cx="561747" cy="4591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1</a:t>
            </a:r>
          </a:p>
        </p:txBody>
      </p:sp>
      <p:graphicFrame>
        <p:nvGraphicFramePr>
          <p:cNvPr id="7" name="Table 6">
            <a:extLst>
              <a:ext uri="{FF2B5EF4-FFF2-40B4-BE49-F238E27FC236}">
                <a16:creationId xmlns:a16="http://schemas.microsoft.com/office/drawing/2014/main" id="{981E6065-B3A1-493F-55B7-BE90BD90FA02}"/>
              </a:ext>
            </a:extLst>
          </p:cNvPr>
          <p:cNvGraphicFramePr>
            <a:graphicFrameLocks noGrp="1"/>
          </p:cNvGraphicFramePr>
          <p:nvPr>
            <p:extLst>
              <p:ext uri="{D42A27DB-BD31-4B8C-83A1-F6EECF244321}">
                <p14:modId xmlns:p14="http://schemas.microsoft.com/office/powerpoint/2010/main" val="1155982774"/>
              </p:ext>
            </p:extLst>
          </p:nvPr>
        </p:nvGraphicFramePr>
        <p:xfrm>
          <a:off x="392160" y="3065209"/>
          <a:ext cx="5070150" cy="1127760"/>
        </p:xfrm>
        <a:graphic>
          <a:graphicData uri="http://schemas.openxmlformats.org/drawingml/2006/table">
            <a:tbl>
              <a:tblPr firstRow="1" bandRow="1">
                <a:tableStyleId>{5C22544A-7EE6-4342-B048-85BDC9FD1C3A}</a:tableStyleId>
              </a:tblPr>
              <a:tblGrid>
                <a:gridCol w="1690050">
                  <a:extLst>
                    <a:ext uri="{9D8B030D-6E8A-4147-A177-3AD203B41FA5}">
                      <a16:colId xmlns:a16="http://schemas.microsoft.com/office/drawing/2014/main" val="935044014"/>
                    </a:ext>
                  </a:extLst>
                </a:gridCol>
                <a:gridCol w="1690050">
                  <a:extLst>
                    <a:ext uri="{9D8B030D-6E8A-4147-A177-3AD203B41FA5}">
                      <a16:colId xmlns:a16="http://schemas.microsoft.com/office/drawing/2014/main" val="1972388318"/>
                    </a:ext>
                  </a:extLst>
                </a:gridCol>
                <a:gridCol w="1690050">
                  <a:extLst>
                    <a:ext uri="{9D8B030D-6E8A-4147-A177-3AD203B41FA5}">
                      <a16:colId xmlns:a16="http://schemas.microsoft.com/office/drawing/2014/main" val="1142911356"/>
                    </a:ext>
                  </a:extLst>
                </a:gridCol>
              </a:tblGrid>
              <a:tr h="274130">
                <a:tc>
                  <a:txBody>
                    <a:bodyPr/>
                    <a:lstStyle/>
                    <a:p>
                      <a:endParaRPr lang="en-US" sz="1400" dirty="0"/>
                    </a:p>
                  </a:txBody>
                  <a:tcPr/>
                </a:tc>
                <a:tc>
                  <a:txBody>
                    <a:bodyPr/>
                    <a:lstStyle/>
                    <a:p>
                      <a:r>
                        <a:rPr lang="en-US" sz="1400" dirty="0"/>
                        <a:t>Total Churns Predicted</a:t>
                      </a:r>
                    </a:p>
                  </a:txBody>
                  <a:tcPr/>
                </a:tc>
                <a:tc>
                  <a:txBody>
                    <a:bodyPr/>
                    <a:lstStyle/>
                    <a:p>
                      <a:r>
                        <a:rPr lang="en-US" sz="1400" dirty="0"/>
                        <a:t>Actual Churns</a:t>
                      </a:r>
                    </a:p>
                  </a:txBody>
                  <a:tcPr/>
                </a:tc>
                <a:extLst>
                  <a:ext uri="{0D108BD9-81ED-4DB2-BD59-A6C34878D82A}">
                    <a16:rowId xmlns:a16="http://schemas.microsoft.com/office/drawing/2014/main" val="3322376712"/>
                  </a:ext>
                </a:extLst>
              </a:tr>
              <a:tr h="274130">
                <a:tc>
                  <a:txBody>
                    <a:bodyPr/>
                    <a:lstStyle/>
                    <a:p>
                      <a:pPr algn="ctr"/>
                      <a:r>
                        <a:rPr lang="en-US" sz="1400" dirty="0"/>
                        <a:t>Before</a:t>
                      </a:r>
                    </a:p>
                  </a:txBody>
                  <a:tcPr/>
                </a:tc>
                <a:tc>
                  <a:txBody>
                    <a:bodyPr/>
                    <a:lstStyle/>
                    <a:p>
                      <a:pPr algn="ctr"/>
                      <a:r>
                        <a:rPr lang="en-US" sz="1400" dirty="0"/>
                        <a:t>100</a:t>
                      </a:r>
                    </a:p>
                  </a:txBody>
                  <a:tcPr/>
                </a:tc>
                <a:tc>
                  <a:txBody>
                    <a:bodyPr/>
                    <a:lstStyle/>
                    <a:p>
                      <a:pPr algn="ctr"/>
                      <a:r>
                        <a:rPr lang="en-US" sz="1400" dirty="0"/>
                        <a:t>90</a:t>
                      </a:r>
                    </a:p>
                  </a:txBody>
                  <a:tcPr/>
                </a:tc>
                <a:extLst>
                  <a:ext uri="{0D108BD9-81ED-4DB2-BD59-A6C34878D82A}">
                    <a16:rowId xmlns:a16="http://schemas.microsoft.com/office/drawing/2014/main" val="174836581"/>
                  </a:ext>
                </a:extLst>
              </a:tr>
              <a:tr h="274130">
                <a:tc>
                  <a:txBody>
                    <a:bodyPr/>
                    <a:lstStyle/>
                    <a:p>
                      <a:pPr algn="ctr"/>
                      <a:r>
                        <a:rPr lang="en-US" sz="1400" dirty="0"/>
                        <a:t>After</a:t>
                      </a:r>
                    </a:p>
                  </a:txBody>
                  <a:tcPr/>
                </a:tc>
                <a:tc>
                  <a:txBody>
                    <a:bodyPr/>
                    <a:lstStyle/>
                    <a:p>
                      <a:pPr algn="ctr"/>
                      <a:r>
                        <a:rPr lang="en-US" sz="1400" dirty="0"/>
                        <a:t>200</a:t>
                      </a:r>
                    </a:p>
                  </a:txBody>
                  <a:tcPr/>
                </a:tc>
                <a:tc>
                  <a:txBody>
                    <a:bodyPr/>
                    <a:lstStyle/>
                    <a:p>
                      <a:pPr algn="ctr"/>
                      <a:r>
                        <a:rPr lang="en-US" sz="1400" dirty="0"/>
                        <a:t>?</a:t>
                      </a:r>
                    </a:p>
                  </a:txBody>
                  <a:tcPr/>
                </a:tc>
                <a:extLst>
                  <a:ext uri="{0D108BD9-81ED-4DB2-BD59-A6C34878D82A}">
                    <a16:rowId xmlns:a16="http://schemas.microsoft.com/office/drawing/2014/main" val="1022842491"/>
                  </a:ext>
                </a:extLst>
              </a:tr>
            </a:tbl>
          </a:graphicData>
        </a:graphic>
      </p:graphicFrame>
    </p:spTree>
    <p:extLst>
      <p:ext uri="{BB962C8B-B14F-4D97-AF65-F5344CB8AC3E}">
        <p14:creationId xmlns:p14="http://schemas.microsoft.com/office/powerpoint/2010/main" val="247177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C99BAE-C4EE-232A-D7DB-0B23BF1106FF}"/>
              </a:ext>
            </a:extLst>
          </p:cNvPr>
          <p:cNvSpPr txBox="1"/>
          <p:nvPr/>
        </p:nvSpPr>
        <p:spPr>
          <a:xfrm>
            <a:off x="303110" y="1167866"/>
            <a:ext cx="4729338" cy="3970318"/>
          </a:xfrm>
          <a:prstGeom prst="rect">
            <a:avLst/>
          </a:prstGeom>
          <a:noFill/>
        </p:spPr>
        <p:txBody>
          <a:bodyPr wrap="square">
            <a:spAutoFit/>
          </a:bodyPr>
          <a:lstStyle/>
          <a:p>
            <a:endParaRPr lang="en-US" sz="1800" b="1" dirty="0"/>
          </a:p>
          <a:p>
            <a:r>
              <a:rPr lang="en-US" sz="1800" b="1" dirty="0"/>
              <a:t>Scenario:</a:t>
            </a:r>
          </a:p>
          <a:p>
            <a:r>
              <a:rPr lang="en-US" sz="1800" i="1" dirty="0"/>
              <a:t>High Value customers are usually high engagement customers. They are less likely to churn</a:t>
            </a:r>
          </a:p>
          <a:p>
            <a:r>
              <a:rPr lang="en-US" sz="1800" i="1" dirty="0"/>
              <a:t>Low engagement customers are more likely to churn but are usually of low value to business</a:t>
            </a:r>
          </a:p>
          <a:p>
            <a:endParaRPr lang="en-US" sz="1800" b="1" dirty="0"/>
          </a:p>
          <a:p>
            <a:endParaRPr lang="en-US" sz="1800" b="1" dirty="0"/>
          </a:p>
          <a:p>
            <a:r>
              <a:rPr lang="en-US" sz="1800" b="1" dirty="0"/>
              <a:t>Problem</a:t>
            </a:r>
          </a:p>
          <a:p>
            <a:r>
              <a:rPr lang="en-US" sz="1800" dirty="0"/>
              <a:t>Different segment of customers have different product usage behaviors and churn Rates. </a:t>
            </a:r>
          </a:p>
          <a:p>
            <a:endParaRPr lang="en-US" sz="1800" dirty="0"/>
          </a:p>
        </p:txBody>
      </p:sp>
      <p:sp>
        <p:nvSpPr>
          <p:cNvPr id="8" name="TextBox 7">
            <a:extLst>
              <a:ext uri="{FF2B5EF4-FFF2-40B4-BE49-F238E27FC236}">
                <a16:creationId xmlns:a16="http://schemas.microsoft.com/office/drawing/2014/main" id="{D0B172C2-C401-69B7-C6D0-75E2B7877BF2}"/>
              </a:ext>
            </a:extLst>
          </p:cNvPr>
          <p:cNvSpPr txBox="1"/>
          <p:nvPr/>
        </p:nvSpPr>
        <p:spPr>
          <a:xfrm>
            <a:off x="5993129" y="422249"/>
            <a:ext cx="7315200" cy="646331"/>
          </a:xfrm>
          <a:prstGeom prst="rect">
            <a:avLst/>
          </a:prstGeom>
          <a:noFill/>
        </p:spPr>
        <p:txBody>
          <a:bodyPr wrap="square">
            <a:spAutoFit/>
          </a:bodyPr>
          <a:lstStyle/>
          <a:p>
            <a:r>
              <a:rPr lang="en-US" sz="1800" b="1" dirty="0"/>
              <a:t>Solution</a:t>
            </a:r>
          </a:p>
          <a:p>
            <a:endParaRPr lang="en-US" sz="1800" b="1" dirty="0"/>
          </a:p>
        </p:txBody>
      </p:sp>
      <p:grpSp>
        <p:nvGrpSpPr>
          <p:cNvPr id="5" name="Group 4">
            <a:extLst>
              <a:ext uri="{FF2B5EF4-FFF2-40B4-BE49-F238E27FC236}">
                <a16:creationId xmlns:a16="http://schemas.microsoft.com/office/drawing/2014/main" id="{EED7F06D-1BD0-6162-8DB8-61B0ACD63BD2}"/>
              </a:ext>
            </a:extLst>
          </p:cNvPr>
          <p:cNvGrpSpPr/>
          <p:nvPr/>
        </p:nvGrpSpPr>
        <p:grpSpPr>
          <a:xfrm>
            <a:off x="5928360" y="1429726"/>
            <a:ext cx="7208520" cy="5579531"/>
            <a:chOff x="5928360" y="1429726"/>
            <a:chExt cx="7208520" cy="5579531"/>
          </a:xfrm>
        </p:grpSpPr>
        <p:sp>
          <p:nvSpPr>
            <p:cNvPr id="9" name="Rectangle 8">
              <a:extLst>
                <a:ext uri="{FF2B5EF4-FFF2-40B4-BE49-F238E27FC236}">
                  <a16:creationId xmlns:a16="http://schemas.microsoft.com/office/drawing/2014/main" id="{1D6D2C88-C97C-8302-119E-41BF1E81BF96}"/>
                </a:ext>
              </a:extLst>
            </p:cNvPr>
            <p:cNvSpPr/>
            <p:nvPr/>
          </p:nvSpPr>
          <p:spPr>
            <a:xfrm>
              <a:off x="5928360" y="1791521"/>
              <a:ext cx="7132320" cy="99398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Segmentation</a:t>
              </a:r>
            </a:p>
            <a:p>
              <a:pPr algn="ctr"/>
              <a:r>
                <a:rPr lang="en-US" sz="1800" b="1" dirty="0">
                  <a:solidFill>
                    <a:schemeClr val="tx1"/>
                  </a:solidFill>
                </a:rPr>
                <a:t>Clustering Techniques to build customer cohorts</a:t>
              </a:r>
            </a:p>
          </p:txBody>
        </p:sp>
        <p:sp>
          <p:nvSpPr>
            <p:cNvPr id="12" name="TextBox 11">
              <a:extLst>
                <a:ext uri="{FF2B5EF4-FFF2-40B4-BE49-F238E27FC236}">
                  <a16:creationId xmlns:a16="http://schemas.microsoft.com/office/drawing/2014/main" id="{3AD9E4BF-DA67-830A-16D0-7B431DDB2CA2}"/>
                </a:ext>
              </a:extLst>
            </p:cNvPr>
            <p:cNvSpPr txBox="1"/>
            <p:nvPr/>
          </p:nvSpPr>
          <p:spPr>
            <a:xfrm>
              <a:off x="5928360" y="3880511"/>
              <a:ext cx="2194560" cy="923330"/>
            </a:xfrm>
            <a:prstGeom prst="rect">
              <a:avLst/>
            </a:prstGeom>
            <a:solidFill>
              <a:schemeClr val="accent4">
                <a:lumMod val="20000"/>
                <a:lumOff val="80000"/>
              </a:schemeClr>
            </a:solidFill>
          </p:spPr>
          <p:txBody>
            <a:bodyPr wrap="square" rtlCol="0">
              <a:spAutoFit/>
            </a:bodyPr>
            <a:lstStyle/>
            <a:p>
              <a:pPr algn="ctr"/>
              <a:r>
                <a:rPr lang="en-US" sz="1800" dirty="0"/>
                <a:t>Model 1</a:t>
              </a:r>
            </a:p>
            <a:p>
              <a:pPr algn="ctr"/>
              <a:r>
                <a:rPr lang="en-US" sz="1800" dirty="0"/>
                <a:t>Premium Customers/Users</a:t>
              </a:r>
            </a:p>
          </p:txBody>
        </p:sp>
        <p:sp>
          <p:nvSpPr>
            <p:cNvPr id="13" name="TextBox 12">
              <a:extLst>
                <a:ext uri="{FF2B5EF4-FFF2-40B4-BE49-F238E27FC236}">
                  <a16:creationId xmlns:a16="http://schemas.microsoft.com/office/drawing/2014/main" id="{5867C392-E743-C0BC-DD4B-8E8D299B2216}"/>
                </a:ext>
              </a:extLst>
            </p:cNvPr>
            <p:cNvSpPr txBox="1"/>
            <p:nvPr/>
          </p:nvSpPr>
          <p:spPr>
            <a:xfrm>
              <a:off x="10942320" y="3880511"/>
              <a:ext cx="2194560" cy="923330"/>
            </a:xfrm>
            <a:prstGeom prst="rect">
              <a:avLst/>
            </a:prstGeom>
            <a:solidFill>
              <a:schemeClr val="accent4">
                <a:lumMod val="20000"/>
                <a:lumOff val="80000"/>
              </a:schemeClr>
            </a:solidFill>
          </p:spPr>
          <p:txBody>
            <a:bodyPr wrap="square" rtlCol="0">
              <a:spAutoFit/>
            </a:bodyPr>
            <a:lstStyle/>
            <a:p>
              <a:pPr algn="ctr"/>
              <a:r>
                <a:rPr lang="en-US" sz="1800" dirty="0"/>
                <a:t>Model 3</a:t>
              </a:r>
            </a:p>
            <a:p>
              <a:pPr algn="ctr"/>
              <a:r>
                <a:rPr lang="en-US" sz="1800" dirty="0"/>
                <a:t>Standard Customers/Users</a:t>
              </a:r>
            </a:p>
          </p:txBody>
        </p:sp>
        <p:sp>
          <p:nvSpPr>
            <p:cNvPr id="14" name="TextBox 13">
              <a:extLst>
                <a:ext uri="{FF2B5EF4-FFF2-40B4-BE49-F238E27FC236}">
                  <a16:creationId xmlns:a16="http://schemas.microsoft.com/office/drawing/2014/main" id="{49284066-B0DB-D50F-B3D4-182C705A6BD4}"/>
                </a:ext>
              </a:extLst>
            </p:cNvPr>
            <p:cNvSpPr txBox="1"/>
            <p:nvPr/>
          </p:nvSpPr>
          <p:spPr>
            <a:xfrm>
              <a:off x="8397240" y="3890062"/>
              <a:ext cx="2194560" cy="923330"/>
            </a:xfrm>
            <a:prstGeom prst="rect">
              <a:avLst/>
            </a:prstGeom>
            <a:solidFill>
              <a:schemeClr val="accent4">
                <a:lumMod val="20000"/>
                <a:lumOff val="80000"/>
              </a:schemeClr>
            </a:solidFill>
          </p:spPr>
          <p:txBody>
            <a:bodyPr wrap="square" rtlCol="0">
              <a:spAutoFit/>
            </a:bodyPr>
            <a:lstStyle/>
            <a:p>
              <a:pPr algn="ctr"/>
              <a:r>
                <a:rPr lang="en-US" sz="1800" dirty="0"/>
                <a:t>Model 2</a:t>
              </a:r>
            </a:p>
            <a:p>
              <a:pPr algn="ctr"/>
              <a:r>
                <a:rPr lang="en-US" sz="1800" dirty="0"/>
                <a:t>High Potential Customers/Users</a:t>
              </a:r>
            </a:p>
          </p:txBody>
        </p:sp>
        <p:cxnSp>
          <p:nvCxnSpPr>
            <p:cNvPr id="16" name="Elbow Connector 15">
              <a:extLst>
                <a:ext uri="{FF2B5EF4-FFF2-40B4-BE49-F238E27FC236}">
                  <a16:creationId xmlns:a16="http://schemas.microsoft.com/office/drawing/2014/main" id="{AF35F828-BEA5-2DF7-94FA-4AD696CC9BA4}"/>
                </a:ext>
              </a:extLst>
            </p:cNvPr>
            <p:cNvCxnSpPr>
              <a:cxnSpLocks/>
              <a:stCxn id="9" idx="2"/>
              <a:endCxn id="12" idx="0"/>
            </p:cNvCxnSpPr>
            <p:nvPr/>
          </p:nvCxnSpPr>
          <p:spPr>
            <a:xfrm rot="5400000">
              <a:off x="7712577" y="2098568"/>
              <a:ext cx="1095006" cy="24688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CC2010B-EE44-19B0-D147-833995EC5106}"/>
                </a:ext>
              </a:extLst>
            </p:cNvPr>
            <p:cNvCxnSpPr>
              <a:cxnSpLocks/>
              <a:stCxn id="9" idx="2"/>
              <a:endCxn id="13" idx="0"/>
            </p:cNvCxnSpPr>
            <p:nvPr/>
          </p:nvCxnSpPr>
          <p:spPr>
            <a:xfrm rot="16200000" flipH="1">
              <a:off x="10219557" y="2060468"/>
              <a:ext cx="1095006" cy="25450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65619E78-FF7C-BD64-985F-92AF2EC0FAF0}"/>
                </a:ext>
              </a:extLst>
            </p:cNvPr>
            <p:cNvCxnSpPr>
              <a:cxnSpLocks/>
              <a:stCxn id="9" idx="2"/>
              <a:endCxn id="14" idx="0"/>
            </p:cNvCxnSpPr>
            <p:nvPr/>
          </p:nvCxnSpPr>
          <p:spPr>
            <a:xfrm rot="5400000">
              <a:off x="8942242" y="3337783"/>
              <a:ext cx="110455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F33E741-C4D5-D6D1-645E-5D2A47B6BCCD}"/>
                </a:ext>
              </a:extLst>
            </p:cNvPr>
            <p:cNvSpPr txBox="1"/>
            <p:nvPr/>
          </p:nvSpPr>
          <p:spPr>
            <a:xfrm>
              <a:off x="8260080" y="1429726"/>
              <a:ext cx="2781298" cy="369332"/>
            </a:xfrm>
            <a:prstGeom prst="rect">
              <a:avLst/>
            </a:prstGeom>
            <a:noFill/>
          </p:spPr>
          <p:txBody>
            <a:bodyPr wrap="square" rtlCol="0">
              <a:spAutoFit/>
            </a:bodyPr>
            <a:lstStyle/>
            <a:p>
              <a:r>
                <a:rPr lang="en-US" sz="1800" dirty="0"/>
                <a:t>Cascading of Models</a:t>
              </a:r>
            </a:p>
          </p:txBody>
        </p:sp>
        <p:sp>
          <p:nvSpPr>
            <p:cNvPr id="26" name="TextBox 25">
              <a:extLst>
                <a:ext uri="{FF2B5EF4-FFF2-40B4-BE49-F238E27FC236}">
                  <a16:creationId xmlns:a16="http://schemas.microsoft.com/office/drawing/2014/main" id="{BC28AED6-7CF5-2F72-8501-00432351BA1C}"/>
                </a:ext>
              </a:extLst>
            </p:cNvPr>
            <p:cNvSpPr txBox="1"/>
            <p:nvPr/>
          </p:nvSpPr>
          <p:spPr>
            <a:xfrm>
              <a:off x="7025641" y="3429212"/>
              <a:ext cx="5196839" cy="369332"/>
            </a:xfrm>
            <a:prstGeom prst="rect">
              <a:avLst/>
            </a:prstGeom>
            <a:noFill/>
          </p:spPr>
          <p:txBody>
            <a:bodyPr wrap="square" rtlCol="0">
              <a:spAutoFit/>
            </a:bodyPr>
            <a:lstStyle/>
            <a:p>
              <a:pPr algn="ctr"/>
              <a:r>
                <a:rPr lang="en-US" sz="1800" dirty="0"/>
                <a:t>Include Model Specific Features</a:t>
              </a:r>
            </a:p>
          </p:txBody>
        </p:sp>
        <p:sp>
          <p:nvSpPr>
            <p:cNvPr id="27" name="TextBox 26">
              <a:extLst>
                <a:ext uri="{FF2B5EF4-FFF2-40B4-BE49-F238E27FC236}">
                  <a16:creationId xmlns:a16="http://schemas.microsoft.com/office/drawing/2014/main" id="{B1155A4E-1BF1-FE52-FBAA-7599FB82C6A9}"/>
                </a:ext>
              </a:extLst>
            </p:cNvPr>
            <p:cNvSpPr txBox="1"/>
            <p:nvPr/>
          </p:nvSpPr>
          <p:spPr>
            <a:xfrm rot="10800000" flipV="1">
              <a:off x="8555355" y="6362926"/>
              <a:ext cx="1863090" cy="646331"/>
            </a:xfrm>
            <a:prstGeom prst="rect">
              <a:avLst/>
            </a:prstGeom>
            <a:solidFill>
              <a:schemeClr val="accent2">
                <a:lumMod val="40000"/>
                <a:lumOff val="60000"/>
              </a:schemeClr>
            </a:solidFill>
          </p:spPr>
          <p:txBody>
            <a:bodyPr wrap="square" rtlCol="0">
              <a:spAutoFit/>
            </a:bodyPr>
            <a:lstStyle/>
            <a:p>
              <a:pPr algn="ctr"/>
              <a:r>
                <a:rPr lang="en-US" sz="1800" b="1" dirty="0"/>
                <a:t>Prediction Service</a:t>
              </a:r>
            </a:p>
          </p:txBody>
        </p:sp>
        <p:cxnSp>
          <p:nvCxnSpPr>
            <p:cNvPr id="29" name="Elbow Connector 28">
              <a:extLst>
                <a:ext uri="{FF2B5EF4-FFF2-40B4-BE49-F238E27FC236}">
                  <a16:creationId xmlns:a16="http://schemas.microsoft.com/office/drawing/2014/main" id="{D4E33073-20D8-E800-EA0E-81C86D5CCC17}"/>
                </a:ext>
              </a:extLst>
            </p:cNvPr>
            <p:cNvCxnSpPr>
              <a:cxnSpLocks/>
              <a:stCxn id="12" idx="2"/>
              <a:endCxn id="27" idx="3"/>
            </p:cNvCxnSpPr>
            <p:nvPr/>
          </p:nvCxnSpPr>
          <p:spPr>
            <a:xfrm rot="16200000" flipH="1">
              <a:off x="6849372" y="4980108"/>
              <a:ext cx="1882251" cy="1529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AE85D06-9AF4-3B10-DC4A-8C0D362110B2}"/>
                </a:ext>
              </a:extLst>
            </p:cNvPr>
            <p:cNvCxnSpPr>
              <a:cxnSpLocks/>
              <a:stCxn id="13" idx="2"/>
              <a:endCxn id="27" idx="1"/>
            </p:cNvCxnSpPr>
            <p:nvPr/>
          </p:nvCxnSpPr>
          <p:spPr>
            <a:xfrm rot="5400000">
              <a:off x="10287898" y="4934389"/>
              <a:ext cx="1882251" cy="16211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C328708-F117-CD90-2E0B-AA644F6E8309}"/>
                </a:ext>
              </a:extLst>
            </p:cNvPr>
            <p:cNvCxnSpPr>
              <a:cxnSpLocks/>
              <a:stCxn id="14" idx="2"/>
              <a:endCxn id="27" idx="0"/>
            </p:cNvCxnSpPr>
            <p:nvPr/>
          </p:nvCxnSpPr>
          <p:spPr>
            <a:xfrm rot="5400000">
              <a:off x="8715943" y="5584349"/>
              <a:ext cx="1549534" cy="76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72AB6E1-40E6-5802-77D2-843D240DB864}"/>
              </a:ext>
            </a:extLst>
          </p:cNvPr>
          <p:cNvSpPr txBox="1">
            <a:spLocks/>
          </p:cNvSpPr>
          <p:nvPr/>
        </p:nvSpPr>
        <p:spPr>
          <a:xfrm>
            <a:off x="221003" y="396830"/>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Segmenting Customers</a:t>
            </a:r>
          </a:p>
        </p:txBody>
      </p:sp>
      <p:cxnSp>
        <p:nvCxnSpPr>
          <p:cNvPr id="3" name="Straight Connector 2">
            <a:extLst>
              <a:ext uri="{FF2B5EF4-FFF2-40B4-BE49-F238E27FC236}">
                <a16:creationId xmlns:a16="http://schemas.microsoft.com/office/drawing/2014/main" id="{56A6EE85-50AB-DA1E-D595-641AF7B36143}"/>
              </a:ext>
            </a:extLst>
          </p:cNvPr>
          <p:cNvCxnSpPr>
            <a:cxnSpLocks/>
          </p:cNvCxnSpPr>
          <p:nvPr/>
        </p:nvCxnSpPr>
        <p:spPr>
          <a:xfrm>
            <a:off x="5614988" y="422249"/>
            <a:ext cx="0" cy="749302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DF58ED2-7B85-894A-F1E4-E68C695378F2}"/>
              </a:ext>
            </a:extLst>
          </p:cNvPr>
          <p:cNvSpPr/>
          <p:nvPr/>
        </p:nvSpPr>
        <p:spPr bwMode="auto">
          <a:xfrm>
            <a:off x="303110" y="469998"/>
            <a:ext cx="561747" cy="4591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2</a:t>
            </a:r>
          </a:p>
        </p:txBody>
      </p:sp>
      <p:pic>
        <p:nvPicPr>
          <p:cNvPr id="7" name="Picture 6" descr="A diagram of customer service&#10;&#10;Description automatically generated">
            <a:extLst>
              <a:ext uri="{FF2B5EF4-FFF2-40B4-BE49-F238E27FC236}">
                <a16:creationId xmlns:a16="http://schemas.microsoft.com/office/drawing/2014/main" id="{BE0E9501-DAFD-F8AA-E88A-C018D104B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96" y="4853039"/>
            <a:ext cx="4024366" cy="3019774"/>
          </a:xfrm>
          <a:prstGeom prst="rect">
            <a:avLst/>
          </a:prstGeom>
        </p:spPr>
      </p:pic>
    </p:spTree>
    <p:extLst>
      <p:ext uri="{BB962C8B-B14F-4D97-AF65-F5344CB8AC3E}">
        <p14:creationId xmlns:p14="http://schemas.microsoft.com/office/powerpoint/2010/main" val="133824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F9721B-63D7-2642-01C3-E4D8D805AA53}"/>
              </a:ext>
            </a:extLst>
          </p:cNvPr>
          <p:cNvSpPr txBox="1"/>
          <p:nvPr/>
        </p:nvSpPr>
        <p:spPr>
          <a:xfrm>
            <a:off x="216306" y="1044253"/>
            <a:ext cx="4589989" cy="4801314"/>
          </a:xfrm>
          <a:prstGeom prst="rect">
            <a:avLst/>
          </a:prstGeom>
          <a:noFill/>
        </p:spPr>
        <p:txBody>
          <a:bodyPr wrap="square">
            <a:spAutoFit/>
          </a:bodyPr>
          <a:lstStyle/>
          <a:p>
            <a:endParaRPr lang="en-US" sz="1800" b="1" dirty="0"/>
          </a:p>
          <a:p>
            <a:r>
              <a:rPr lang="en-US" sz="1800" b="1" dirty="0"/>
              <a:t>Scenario:</a:t>
            </a:r>
          </a:p>
          <a:p>
            <a:r>
              <a:rPr lang="en-US" sz="1800" i="1" dirty="0"/>
              <a:t>Key decision makers want to know how a model assigned a high churn score to a particular customer. </a:t>
            </a:r>
          </a:p>
          <a:p>
            <a:endParaRPr lang="en-US" sz="1800" b="1" dirty="0"/>
          </a:p>
          <a:p>
            <a:endParaRPr lang="en-US" sz="1800" b="1" dirty="0"/>
          </a:p>
          <a:p>
            <a:endParaRPr lang="en-US" sz="1800" b="1" dirty="0"/>
          </a:p>
          <a:p>
            <a:endParaRPr lang="en-US" sz="1800" b="1" dirty="0"/>
          </a:p>
          <a:p>
            <a:r>
              <a:rPr lang="en-US" sz="1800" b="1" dirty="0"/>
              <a:t>Problem:</a:t>
            </a:r>
          </a:p>
          <a:p>
            <a:r>
              <a:rPr lang="en-US" sz="1800" dirty="0"/>
              <a:t>Need </a:t>
            </a:r>
            <a:r>
              <a:rPr lang="en-US" sz="1800" dirty="0" err="1"/>
              <a:t>explainability</a:t>
            </a:r>
            <a:r>
              <a:rPr lang="en-US" sz="1800" dirty="0"/>
              <a:t>/ interpretability from models. </a:t>
            </a:r>
          </a:p>
          <a:p>
            <a:r>
              <a:rPr lang="en-US" sz="1800" dirty="0"/>
              <a:t>Vital from Bias/Fairness perspective in a B2C setting</a:t>
            </a:r>
          </a:p>
          <a:p>
            <a:endParaRPr lang="en-US" sz="1800" b="1" dirty="0"/>
          </a:p>
          <a:p>
            <a:endParaRPr lang="en-US" sz="1800" b="1" dirty="0"/>
          </a:p>
          <a:p>
            <a:endParaRPr lang="en-US" sz="1800" b="1" dirty="0"/>
          </a:p>
        </p:txBody>
      </p:sp>
      <p:sp>
        <p:nvSpPr>
          <p:cNvPr id="10" name="TextBox 9">
            <a:extLst>
              <a:ext uri="{FF2B5EF4-FFF2-40B4-BE49-F238E27FC236}">
                <a16:creationId xmlns:a16="http://schemas.microsoft.com/office/drawing/2014/main" id="{73E2BAD8-8708-7413-0114-BAA2152381D5}"/>
              </a:ext>
            </a:extLst>
          </p:cNvPr>
          <p:cNvSpPr txBox="1"/>
          <p:nvPr/>
        </p:nvSpPr>
        <p:spPr>
          <a:xfrm>
            <a:off x="5407451" y="686515"/>
            <a:ext cx="9222949" cy="7017306"/>
          </a:xfrm>
          <a:prstGeom prst="rect">
            <a:avLst/>
          </a:prstGeom>
          <a:noFill/>
        </p:spPr>
        <p:txBody>
          <a:bodyPr wrap="square">
            <a:spAutoFit/>
          </a:bodyPr>
          <a:lstStyle/>
          <a:p>
            <a:r>
              <a:rPr lang="en-US" sz="1800" b="1" dirty="0"/>
              <a:t>Solution</a:t>
            </a:r>
          </a:p>
          <a:p>
            <a:endParaRPr lang="en-US" sz="1800" b="1" dirty="0"/>
          </a:p>
          <a:p>
            <a:endParaRPr lang="en-US" sz="1800" b="1" dirty="0"/>
          </a:p>
          <a:p>
            <a:pPr marL="411480" indent="-411480">
              <a:buAutoNum type="arabicParenR"/>
            </a:pPr>
            <a:r>
              <a:rPr lang="en-US" sz="1800" dirty="0"/>
              <a:t>Avoid neural networks for simple use cases. Non neural networks have inherent </a:t>
            </a:r>
            <a:r>
              <a:rPr lang="en-US" sz="1800" b="1" dirty="0"/>
              <a:t>feature attribution </a:t>
            </a:r>
            <a:r>
              <a:rPr lang="en-US" sz="1800" dirty="0"/>
              <a:t>built in their respective packages</a:t>
            </a:r>
          </a:p>
          <a:p>
            <a:pPr marL="411480" indent="-411480">
              <a:buAutoNum type="arabicParenR"/>
            </a:pPr>
            <a:endParaRPr lang="en-US" sz="1800" dirty="0"/>
          </a:p>
          <a:p>
            <a:pPr marL="411480" indent="-411480">
              <a:buAutoNum type="arabicParenR"/>
            </a:pPr>
            <a:endParaRPr lang="en-US" sz="1800" dirty="0"/>
          </a:p>
          <a:p>
            <a:pPr marL="411480" indent="-411480">
              <a:buAutoNum type="arabicParenR"/>
            </a:pPr>
            <a:endParaRPr lang="en-US" sz="1800" dirty="0"/>
          </a:p>
          <a:p>
            <a:pPr marL="411480" indent="-411480">
              <a:buAutoNum type="arabicParenR"/>
            </a:pPr>
            <a:endParaRPr lang="en-US" sz="1800" dirty="0"/>
          </a:p>
          <a:p>
            <a:pPr marL="411480" indent="-411480">
              <a:buAutoNum type="arabicParenR"/>
            </a:pPr>
            <a:endParaRPr lang="en-US" sz="1800" dirty="0"/>
          </a:p>
          <a:p>
            <a:pPr marL="411480" indent="-411480">
              <a:buAutoNum type="arabicParenR"/>
            </a:pPr>
            <a:endParaRPr lang="en-US" sz="1800" dirty="0"/>
          </a:p>
          <a:p>
            <a:pPr marL="411480" indent="-411480">
              <a:buAutoNum type="arabicParenR"/>
            </a:pPr>
            <a:endParaRPr lang="en-US" sz="1800" dirty="0"/>
          </a:p>
          <a:p>
            <a:pPr marL="411480" indent="-411480">
              <a:buAutoNum type="arabicParenR"/>
            </a:pPr>
            <a:endParaRPr lang="en-US" sz="1800" dirty="0"/>
          </a:p>
          <a:p>
            <a:pPr marL="411480" indent="-411480">
              <a:buAutoNum type="arabicParenR"/>
            </a:pPr>
            <a:endParaRPr lang="en-US" sz="1800" dirty="0"/>
          </a:p>
          <a:p>
            <a:pPr marL="411480" indent="-411480">
              <a:buAutoNum type="arabicParenR"/>
            </a:pPr>
            <a:endParaRPr lang="en-US" sz="1800" dirty="0"/>
          </a:p>
          <a:p>
            <a:pPr marL="411480" indent="-411480">
              <a:buAutoNum type="arabicParenR"/>
            </a:pPr>
            <a:endParaRPr lang="en-US" sz="1800" dirty="0"/>
          </a:p>
          <a:p>
            <a:endParaRPr lang="en-US" sz="1800" dirty="0"/>
          </a:p>
          <a:p>
            <a:endParaRPr lang="en-US" sz="1800" dirty="0"/>
          </a:p>
          <a:p>
            <a:endParaRPr lang="en-US" sz="1800" dirty="0"/>
          </a:p>
          <a:p>
            <a:endParaRPr lang="en-US" sz="1800" dirty="0"/>
          </a:p>
          <a:p>
            <a:pPr marL="411480" indent="-411480">
              <a:buAutoNum type="arabicParenR"/>
            </a:pPr>
            <a:endParaRPr lang="en-US" sz="1800" dirty="0"/>
          </a:p>
          <a:p>
            <a:r>
              <a:rPr lang="en-US" sz="1800" dirty="0"/>
              <a:t>2) For complex neural networks Use Post-Hoc </a:t>
            </a:r>
            <a:r>
              <a:rPr lang="en-US" sz="1800" dirty="0" err="1"/>
              <a:t>Explainability</a:t>
            </a:r>
            <a:r>
              <a:rPr lang="en-US" sz="1800" dirty="0"/>
              <a:t> Packages like “SHAP”</a:t>
            </a:r>
          </a:p>
          <a:p>
            <a:pPr marL="411480" indent="-411480">
              <a:buAutoNum type="arabicParenR"/>
            </a:pPr>
            <a:endParaRPr lang="en-US" sz="1800" dirty="0"/>
          </a:p>
          <a:p>
            <a:r>
              <a:rPr lang="en-US" sz="1800" dirty="0"/>
              <a:t>3) Other options </a:t>
            </a:r>
            <a:r>
              <a:rPr lang="en-US" sz="1800" b="1" dirty="0"/>
              <a:t>Explainable AI from GCP</a:t>
            </a:r>
            <a:r>
              <a:rPr lang="en-US" sz="1800" dirty="0"/>
              <a:t>, </a:t>
            </a:r>
            <a:r>
              <a:rPr lang="en-IN" sz="1800" b="1" dirty="0"/>
              <a:t>Amazon </a:t>
            </a:r>
            <a:r>
              <a:rPr lang="en-IN" sz="1800" b="1" dirty="0" err="1"/>
              <a:t>SageMaker</a:t>
            </a:r>
            <a:r>
              <a:rPr lang="en-IN" sz="1800" b="1" dirty="0"/>
              <a:t> Clarify from AWS, Azure Machine Learning Model </a:t>
            </a:r>
            <a:r>
              <a:rPr lang="en-IN" sz="1800" b="1" dirty="0" err="1"/>
              <a:t>Explainability</a:t>
            </a:r>
            <a:endParaRPr lang="en-US" sz="1800" dirty="0"/>
          </a:p>
        </p:txBody>
      </p:sp>
      <p:pic>
        <p:nvPicPr>
          <p:cNvPr id="14" name="Picture 13" descr="A bar graph with different colored bars&#10;&#10;Description automatically generated">
            <a:extLst>
              <a:ext uri="{FF2B5EF4-FFF2-40B4-BE49-F238E27FC236}">
                <a16:creationId xmlns:a16="http://schemas.microsoft.com/office/drawing/2014/main" id="{62ECE5E3-551B-F766-45E5-B7B5D3E097F2}"/>
              </a:ext>
            </a:extLst>
          </p:cNvPr>
          <p:cNvPicPr>
            <a:picLocks noChangeAspect="1"/>
          </p:cNvPicPr>
          <p:nvPr/>
        </p:nvPicPr>
        <p:blipFill>
          <a:blip r:embed="rId3"/>
          <a:stretch>
            <a:fillRect/>
          </a:stretch>
        </p:blipFill>
        <p:spPr>
          <a:xfrm>
            <a:off x="5669281" y="2462129"/>
            <a:ext cx="6995161" cy="3005316"/>
          </a:xfrm>
          <a:prstGeom prst="rect">
            <a:avLst/>
          </a:prstGeom>
        </p:spPr>
      </p:pic>
      <p:sp>
        <p:nvSpPr>
          <p:cNvPr id="2" name="Title 1">
            <a:extLst>
              <a:ext uri="{FF2B5EF4-FFF2-40B4-BE49-F238E27FC236}">
                <a16:creationId xmlns:a16="http://schemas.microsoft.com/office/drawing/2014/main" id="{C7DD03AC-D35F-47F8-EE09-5CF353A27261}"/>
              </a:ext>
            </a:extLst>
          </p:cNvPr>
          <p:cNvSpPr txBox="1">
            <a:spLocks/>
          </p:cNvSpPr>
          <p:nvPr/>
        </p:nvSpPr>
        <p:spPr>
          <a:xfrm>
            <a:off x="378075" y="383794"/>
            <a:ext cx="4479676"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err="1"/>
              <a:t>Explainability</a:t>
            </a:r>
            <a:endParaRPr lang="en-US" sz="2400" dirty="0"/>
          </a:p>
        </p:txBody>
      </p:sp>
      <p:cxnSp>
        <p:nvCxnSpPr>
          <p:cNvPr id="5" name="Straight Connector 4">
            <a:extLst>
              <a:ext uri="{FF2B5EF4-FFF2-40B4-BE49-F238E27FC236}">
                <a16:creationId xmlns:a16="http://schemas.microsoft.com/office/drawing/2014/main" id="{E4F0BA64-00EC-694C-53ED-C701455F8CB1}"/>
              </a:ext>
            </a:extLst>
          </p:cNvPr>
          <p:cNvCxnSpPr>
            <a:cxnSpLocks/>
          </p:cNvCxnSpPr>
          <p:nvPr/>
        </p:nvCxnSpPr>
        <p:spPr>
          <a:xfrm>
            <a:off x="5364589" y="236518"/>
            <a:ext cx="0" cy="749302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00F94E0-55A4-1CBB-33F4-559F24258151}"/>
              </a:ext>
            </a:extLst>
          </p:cNvPr>
          <p:cNvSpPr/>
          <p:nvPr/>
        </p:nvSpPr>
        <p:spPr bwMode="auto">
          <a:xfrm>
            <a:off x="484932" y="456963"/>
            <a:ext cx="561747" cy="4591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3</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232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545176"/>
            <a:ext cx="6870875" cy="686406"/>
          </a:xfrm>
        </p:spPr>
        <p:txBody>
          <a:bodyPr/>
          <a:lstStyle/>
          <a:p>
            <a:r>
              <a:rPr lang="en-IN" sz="4400" b="1" dirty="0">
                <a:latin typeface="Segoe UI" pitchFamily="34" charset="0"/>
                <a:cs typeface="Segoe UI" pitchFamily="34" charset="0"/>
              </a:rPr>
              <a:t>Marshall Nicholas</a:t>
            </a:r>
            <a:endParaRPr lang="en-US" dirty="0"/>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6252111" y="4445744"/>
            <a:ext cx="5486400" cy="369332"/>
          </a:xfrm>
          <a:prstGeom prst="rect">
            <a:avLst/>
          </a:prstGeom>
        </p:spPr>
        <p:txBody>
          <a:bodyPr/>
          <a:lstStyle/>
          <a:p>
            <a:r>
              <a:rPr lang="en-US" sz="2400" dirty="0">
                <a:latin typeface="Segoe UI" pitchFamily="34" charset="0"/>
                <a:cs typeface="Segoe UI" pitchFamily="34" charset="0"/>
              </a:rPr>
              <a:t>Sr Data Scientist, </a:t>
            </a:r>
            <a:r>
              <a:rPr lang="en-US" sz="2400" dirty="0" err="1">
                <a:latin typeface="Segoe UI" pitchFamily="34" charset="0"/>
                <a:cs typeface="Segoe UI" pitchFamily="34" charset="0"/>
              </a:rPr>
              <a:t>Chargebee</a:t>
            </a:r>
            <a:endParaRPr lang="en-US" dirty="0"/>
          </a:p>
        </p:txBody>
      </p:sp>
      <p:pic>
        <p:nvPicPr>
          <p:cNvPr id="8" name="Picture Placeholder 7" descr="A person in a suit&#10;&#10;Description automatically generated">
            <a:extLst>
              <a:ext uri="{FF2B5EF4-FFF2-40B4-BE49-F238E27FC236}">
                <a16:creationId xmlns:a16="http://schemas.microsoft.com/office/drawing/2014/main" id="{346593DA-5F2F-80AB-B734-7146989406C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596" r="10596"/>
          <a:stretch>
            <a:fillRect/>
          </a:stretch>
        </p:blipFill>
        <p:spPr/>
      </p:pic>
    </p:spTree>
    <p:extLst>
      <p:ext uri="{BB962C8B-B14F-4D97-AF65-F5344CB8AC3E}">
        <p14:creationId xmlns:p14="http://schemas.microsoft.com/office/powerpoint/2010/main" val="3611458139"/>
      </p:ext>
    </p:extLst>
  </p:cSld>
  <p:clrMapOvr>
    <a:masterClrMapping/>
  </p:clrMapOvr>
  <mc:AlternateContent xmlns:mc="http://schemas.openxmlformats.org/markup-compatibility/2006" xmlns:p14="http://schemas.microsoft.com/office/powerpoint/2010/main">
    <mc:Choice Requires="p14">
      <p:transition spd="slow" p14:dur="2000" advTm="6594"/>
    </mc:Choice>
    <mc:Fallback xmlns="">
      <p:transition spd="slow" advTm="659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BE897FCB-4478-1D24-3AAC-5B465C5D5132}"/>
              </a:ext>
            </a:extLst>
          </p:cNvPr>
          <p:cNvCxnSpPr/>
          <p:nvPr/>
        </p:nvCxnSpPr>
        <p:spPr>
          <a:xfrm>
            <a:off x="630133" y="5974080"/>
            <a:ext cx="13522349"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5A49AE6-9E2C-866D-D786-64B663EAB884}"/>
              </a:ext>
            </a:extLst>
          </p:cNvPr>
          <p:cNvSpPr txBox="1"/>
          <p:nvPr/>
        </p:nvSpPr>
        <p:spPr>
          <a:xfrm>
            <a:off x="596815" y="6109539"/>
            <a:ext cx="7585052" cy="646331"/>
          </a:xfrm>
          <a:prstGeom prst="rect">
            <a:avLst/>
          </a:prstGeom>
          <a:noFill/>
        </p:spPr>
        <p:txBody>
          <a:bodyPr wrap="square">
            <a:spAutoFit/>
          </a:bodyPr>
          <a:lstStyle/>
          <a:p>
            <a:r>
              <a:rPr lang="en-US" sz="1800" b="1" dirty="0"/>
              <a:t>Solution</a:t>
            </a:r>
          </a:p>
          <a:p>
            <a:endParaRPr lang="en-US" sz="1800" b="1" dirty="0"/>
          </a:p>
        </p:txBody>
      </p:sp>
      <p:sp>
        <p:nvSpPr>
          <p:cNvPr id="42" name="TextBox 41">
            <a:extLst>
              <a:ext uri="{FF2B5EF4-FFF2-40B4-BE49-F238E27FC236}">
                <a16:creationId xmlns:a16="http://schemas.microsoft.com/office/drawing/2014/main" id="{330F13D8-1DEE-A3ED-3628-C73D58600AB3}"/>
              </a:ext>
            </a:extLst>
          </p:cNvPr>
          <p:cNvSpPr txBox="1"/>
          <p:nvPr/>
        </p:nvSpPr>
        <p:spPr>
          <a:xfrm>
            <a:off x="2687571" y="6270130"/>
            <a:ext cx="9520120" cy="923330"/>
          </a:xfrm>
          <a:prstGeom prst="rect">
            <a:avLst/>
          </a:prstGeom>
          <a:noFill/>
        </p:spPr>
        <p:txBody>
          <a:bodyPr wrap="square">
            <a:spAutoFit/>
          </a:bodyPr>
          <a:lstStyle/>
          <a:p>
            <a:pPr marL="411480" indent="-411480">
              <a:buAutoNum type="arabicParenR"/>
            </a:pPr>
            <a:r>
              <a:rPr lang="en-US" sz="1800" dirty="0"/>
              <a:t>Remove Intervened Samples from Training</a:t>
            </a:r>
          </a:p>
          <a:p>
            <a:pPr marL="411480" indent="-411480">
              <a:buAutoNum type="arabicParenR"/>
            </a:pPr>
            <a:r>
              <a:rPr lang="en-US" sz="1800" dirty="0"/>
              <a:t>Treat Intervened Samples as Churns after intervention success</a:t>
            </a:r>
          </a:p>
          <a:p>
            <a:pPr marL="411480" indent="-411480">
              <a:buAutoNum type="arabicParenR"/>
            </a:pPr>
            <a:r>
              <a:rPr lang="en-US" sz="1800" dirty="0"/>
              <a:t>Intervention as a feature – to see the effect of different intervention strategies on churn</a:t>
            </a:r>
          </a:p>
        </p:txBody>
      </p:sp>
      <p:sp>
        <p:nvSpPr>
          <p:cNvPr id="2" name="Title 1">
            <a:extLst>
              <a:ext uri="{FF2B5EF4-FFF2-40B4-BE49-F238E27FC236}">
                <a16:creationId xmlns:a16="http://schemas.microsoft.com/office/drawing/2014/main" id="{BB84A9F0-69C4-68D7-2E93-9DB366FA9573}"/>
              </a:ext>
            </a:extLst>
          </p:cNvPr>
          <p:cNvSpPr txBox="1">
            <a:spLocks/>
          </p:cNvSpPr>
          <p:nvPr/>
        </p:nvSpPr>
        <p:spPr>
          <a:xfrm>
            <a:off x="221003" y="396830"/>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Feedback Loops</a:t>
            </a:r>
          </a:p>
        </p:txBody>
      </p:sp>
      <p:grpSp>
        <p:nvGrpSpPr>
          <p:cNvPr id="7" name="Group 6">
            <a:extLst>
              <a:ext uri="{FF2B5EF4-FFF2-40B4-BE49-F238E27FC236}">
                <a16:creationId xmlns:a16="http://schemas.microsoft.com/office/drawing/2014/main" id="{7BA2604B-70F5-FF72-4305-5D09FBEF8719}"/>
              </a:ext>
            </a:extLst>
          </p:cNvPr>
          <p:cNvGrpSpPr/>
          <p:nvPr/>
        </p:nvGrpSpPr>
        <p:grpSpPr>
          <a:xfrm>
            <a:off x="630132" y="1075964"/>
            <a:ext cx="13457585" cy="4692306"/>
            <a:chOff x="681331" y="1100354"/>
            <a:chExt cx="13457585" cy="4692306"/>
          </a:xfrm>
        </p:grpSpPr>
        <p:sp>
          <p:nvSpPr>
            <p:cNvPr id="5" name="TextBox 4">
              <a:extLst>
                <a:ext uri="{FF2B5EF4-FFF2-40B4-BE49-F238E27FC236}">
                  <a16:creationId xmlns:a16="http://schemas.microsoft.com/office/drawing/2014/main" id="{9820517C-6B3F-4209-81A1-0015F1A7AF32}"/>
                </a:ext>
              </a:extLst>
            </p:cNvPr>
            <p:cNvSpPr txBox="1"/>
            <p:nvPr/>
          </p:nvSpPr>
          <p:spPr>
            <a:xfrm>
              <a:off x="8727043" y="2144873"/>
              <a:ext cx="2489598" cy="369332"/>
            </a:xfrm>
            <a:prstGeom prst="rect">
              <a:avLst/>
            </a:prstGeom>
            <a:solidFill>
              <a:schemeClr val="accent6">
                <a:lumMod val="20000"/>
                <a:lumOff val="80000"/>
              </a:schemeClr>
            </a:solidFill>
          </p:spPr>
          <p:txBody>
            <a:bodyPr wrap="square" rtlCol="0">
              <a:spAutoFit/>
            </a:bodyPr>
            <a:lstStyle/>
            <a:p>
              <a:r>
                <a:rPr lang="en-US" sz="1800" b="1" dirty="0"/>
                <a:t>Prediction Service</a:t>
              </a:r>
              <a:endParaRPr lang="en-US" sz="1800" dirty="0"/>
            </a:p>
          </p:txBody>
        </p:sp>
        <p:sp>
          <p:nvSpPr>
            <p:cNvPr id="6" name="TextBox 5">
              <a:extLst>
                <a:ext uri="{FF2B5EF4-FFF2-40B4-BE49-F238E27FC236}">
                  <a16:creationId xmlns:a16="http://schemas.microsoft.com/office/drawing/2014/main" id="{E0EE7AB6-6E30-4EE2-0A12-8C5AD74DA15D}"/>
                </a:ext>
              </a:extLst>
            </p:cNvPr>
            <p:cNvSpPr txBox="1"/>
            <p:nvPr/>
          </p:nvSpPr>
          <p:spPr>
            <a:xfrm>
              <a:off x="803222" y="2131708"/>
              <a:ext cx="2489598" cy="369332"/>
            </a:xfrm>
            <a:prstGeom prst="rect">
              <a:avLst/>
            </a:prstGeom>
            <a:solidFill>
              <a:schemeClr val="accent6">
                <a:lumMod val="20000"/>
                <a:lumOff val="80000"/>
              </a:schemeClr>
            </a:solidFill>
          </p:spPr>
          <p:txBody>
            <a:bodyPr wrap="square" rtlCol="0">
              <a:spAutoFit/>
            </a:bodyPr>
            <a:lstStyle/>
            <a:p>
              <a:r>
                <a:rPr lang="en-US" sz="1800" b="1" dirty="0"/>
                <a:t>Model Training</a:t>
              </a:r>
              <a:endParaRPr lang="en-US" sz="1800" dirty="0"/>
            </a:p>
          </p:txBody>
        </p:sp>
        <p:sp>
          <p:nvSpPr>
            <p:cNvPr id="8" name="Rectangle 7">
              <a:extLst>
                <a:ext uri="{FF2B5EF4-FFF2-40B4-BE49-F238E27FC236}">
                  <a16:creationId xmlns:a16="http://schemas.microsoft.com/office/drawing/2014/main" id="{69AF35A5-8283-0CF6-1EE5-13FAC5D4AC74}"/>
                </a:ext>
              </a:extLst>
            </p:cNvPr>
            <p:cNvSpPr/>
            <p:nvPr/>
          </p:nvSpPr>
          <p:spPr>
            <a:xfrm>
              <a:off x="5179503" y="1864719"/>
              <a:ext cx="2514600" cy="929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Model</a:t>
              </a:r>
            </a:p>
          </p:txBody>
        </p:sp>
        <p:cxnSp>
          <p:nvCxnSpPr>
            <p:cNvPr id="10" name="Straight Arrow Connector 9">
              <a:extLst>
                <a:ext uri="{FF2B5EF4-FFF2-40B4-BE49-F238E27FC236}">
                  <a16:creationId xmlns:a16="http://schemas.microsoft.com/office/drawing/2014/main" id="{EAFFD90D-3D8B-F3F8-0272-254B7D30CC0F}"/>
                </a:ext>
              </a:extLst>
            </p:cNvPr>
            <p:cNvCxnSpPr>
              <a:stCxn id="6" idx="3"/>
              <a:endCxn id="8" idx="1"/>
            </p:cNvCxnSpPr>
            <p:nvPr/>
          </p:nvCxnSpPr>
          <p:spPr>
            <a:xfrm>
              <a:off x="3292820" y="2316374"/>
              <a:ext cx="1886683" cy="1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E02565-4913-3F10-1989-E09D266E729A}"/>
                </a:ext>
              </a:extLst>
            </p:cNvPr>
            <p:cNvCxnSpPr/>
            <p:nvPr/>
          </p:nvCxnSpPr>
          <p:spPr>
            <a:xfrm>
              <a:off x="7696200" y="2366472"/>
              <a:ext cx="1005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D2E63C-B89A-C36C-100D-B08C5F4AE90E}"/>
                </a:ext>
              </a:extLst>
            </p:cNvPr>
            <p:cNvSpPr txBox="1"/>
            <p:nvPr/>
          </p:nvSpPr>
          <p:spPr>
            <a:xfrm>
              <a:off x="10018012" y="2877139"/>
              <a:ext cx="2189680" cy="369332"/>
            </a:xfrm>
            <a:prstGeom prst="rect">
              <a:avLst/>
            </a:prstGeom>
            <a:noFill/>
          </p:spPr>
          <p:txBody>
            <a:bodyPr wrap="square" rtlCol="0">
              <a:spAutoFit/>
            </a:bodyPr>
            <a:lstStyle/>
            <a:p>
              <a:r>
                <a:rPr lang="en-US" sz="1800" dirty="0"/>
                <a:t>Churn Predicted</a:t>
              </a:r>
            </a:p>
          </p:txBody>
        </p:sp>
        <p:cxnSp>
          <p:nvCxnSpPr>
            <p:cNvPr id="15" name="Elbow Connector 14">
              <a:extLst>
                <a:ext uri="{FF2B5EF4-FFF2-40B4-BE49-F238E27FC236}">
                  <a16:creationId xmlns:a16="http://schemas.microsoft.com/office/drawing/2014/main" id="{7EDD7306-9454-8A25-F6C2-830CF908AAD3}"/>
                </a:ext>
              </a:extLst>
            </p:cNvPr>
            <p:cNvCxnSpPr>
              <a:cxnSpLocks/>
              <a:stCxn id="5" idx="2"/>
              <a:endCxn id="17" idx="3"/>
            </p:cNvCxnSpPr>
            <p:nvPr/>
          </p:nvCxnSpPr>
          <p:spPr>
            <a:xfrm rot="5400000">
              <a:off x="7999885" y="2552736"/>
              <a:ext cx="2010489" cy="19334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Diamond 16">
              <a:extLst>
                <a:ext uri="{FF2B5EF4-FFF2-40B4-BE49-F238E27FC236}">
                  <a16:creationId xmlns:a16="http://schemas.microsoft.com/office/drawing/2014/main" id="{6FECAFD8-18D6-45F1-AA82-0C37EC01997C}"/>
                </a:ext>
              </a:extLst>
            </p:cNvPr>
            <p:cNvSpPr/>
            <p:nvPr/>
          </p:nvSpPr>
          <p:spPr>
            <a:xfrm>
              <a:off x="4839385" y="3746224"/>
              <a:ext cx="3199030" cy="1556939"/>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Churn Intervention Strategy</a:t>
              </a:r>
              <a:endParaRPr lang="en-US" sz="1800" dirty="0"/>
            </a:p>
          </p:txBody>
        </p:sp>
        <p:cxnSp>
          <p:nvCxnSpPr>
            <p:cNvPr id="21" name="Elbow Connector 20">
              <a:extLst>
                <a:ext uri="{FF2B5EF4-FFF2-40B4-BE49-F238E27FC236}">
                  <a16:creationId xmlns:a16="http://schemas.microsoft.com/office/drawing/2014/main" id="{87993943-317A-7F23-F441-8F994D43D810}"/>
                </a:ext>
              </a:extLst>
            </p:cNvPr>
            <p:cNvCxnSpPr>
              <a:cxnSpLocks/>
              <a:endCxn id="28" idx="2"/>
            </p:cNvCxnSpPr>
            <p:nvPr/>
          </p:nvCxnSpPr>
          <p:spPr>
            <a:xfrm rot="10800000">
              <a:off x="2048022" y="3716471"/>
              <a:ext cx="2980740" cy="7793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83751AF-D0FF-6F84-91A5-003ADACF9EAC}"/>
                </a:ext>
              </a:extLst>
            </p:cNvPr>
            <p:cNvSpPr txBox="1"/>
            <p:nvPr/>
          </p:nvSpPr>
          <p:spPr>
            <a:xfrm>
              <a:off x="681331" y="3347138"/>
              <a:ext cx="2733381" cy="369332"/>
            </a:xfrm>
            <a:prstGeom prst="rect">
              <a:avLst/>
            </a:prstGeom>
            <a:solidFill>
              <a:schemeClr val="accent6">
                <a:lumMod val="20000"/>
                <a:lumOff val="80000"/>
              </a:schemeClr>
            </a:solidFill>
          </p:spPr>
          <p:txBody>
            <a:bodyPr wrap="square" rtlCol="0">
              <a:spAutoFit/>
            </a:bodyPr>
            <a:lstStyle>
              <a:defPPr>
                <a:defRPr lang="en-US"/>
              </a:defPPr>
              <a:lvl1pPr>
                <a:defRPr sz="1800" b="1"/>
              </a:lvl1pPr>
            </a:lstStyle>
            <a:p>
              <a:r>
                <a:rPr lang="en-US" dirty="0"/>
                <a:t>Biased Training Data</a:t>
              </a:r>
            </a:p>
          </p:txBody>
        </p:sp>
        <p:cxnSp>
          <p:nvCxnSpPr>
            <p:cNvPr id="31" name="Elbow Connector 30">
              <a:extLst>
                <a:ext uri="{FF2B5EF4-FFF2-40B4-BE49-F238E27FC236}">
                  <a16:creationId xmlns:a16="http://schemas.microsoft.com/office/drawing/2014/main" id="{0DA00171-1BC5-06C5-971D-F6B4F2F5C26D}"/>
                </a:ext>
              </a:extLst>
            </p:cNvPr>
            <p:cNvCxnSpPr>
              <a:cxnSpLocks/>
              <a:stCxn id="28" idx="0"/>
              <a:endCxn id="6" idx="2"/>
            </p:cNvCxnSpPr>
            <p:nvPr/>
          </p:nvCxnSpPr>
          <p:spPr>
            <a:xfrm rot="16200000" flipV="1">
              <a:off x="1624973" y="2924088"/>
              <a:ext cx="84609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23CB824-FC4D-1D9E-5883-DEAA3DB949F5}"/>
                </a:ext>
              </a:extLst>
            </p:cNvPr>
            <p:cNvSpPr txBox="1"/>
            <p:nvPr/>
          </p:nvSpPr>
          <p:spPr>
            <a:xfrm>
              <a:off x="9971842" y="5146329"/>
              <a:ext cx="4167074" cy="646331"/>
            </a:xfrm>
            <a:prstGeom prst="rect">
              <a:avLst/>
            </a:prstGeom>
            <a:solidFill>
              <a:srgbClr val="FF9349"/>
            </a:solidFill>
            <a:ln>
              <a:noFill/>
            </a:ln>
          </p:spPr>
          <p:txBody>
            <a:bodyPr wrap="square" rtlCol="0">
              <a:spAutoFit/>
            </a:bodyPr>
            <a:lstStyle/>
            <a:p>
              <a:pPr algn="ctr"/>
              <a:r>
                <a:rPr lang="en-US" sz="1800" dirty="0"/>
                <a:t>Left alone model’s performance will be understated</a:t>
              </a:r>
            </a:p>
          </p:txBody>
        </p:sp>
        <p:sp>
          <p:nvSpPr>
            <p:cNvPr id="43" name="Rectangle 42">
              <a:extLst>
                <a:ext uri="{FF2B5EF4-FFF2-40B4-BE49-F238E27FC236}">
                  <a16:creationId xmlns:a16="http://schemas.microsoft.com/office/drawing/2014/main" id="{88140819-428C-3FC8-5E1C-CD2622C88FBA}"/>
                </a:ext>
              </a:extLst>
            </p:cNvPr>
            <p:cNvSpPr/>
            <p:nvPr/>
          </p:nvSpPr>
          <p:spPr>
            <a:xfrm>
              <a:off x="4500944" y="3160298"/>
              <a:ext cx="3815399" cy="648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Email, Direct Contact, Deep Discount</a:t>
              </a:r>
            </a:p>
          </p:txBody>
        </p:sp>
        <p:sp>
          <p:nvSpPr>
            <p:cNvPr id="3" name="TextBox 2">
              <a:extLst>
                <a:ext uri="{FF2B5EF4-FFF2-40B4-BE49-F238E27FC236}">
                  <a16:creationId xmlns:a16="http://schemas.microsoft.com/office/drawing/2014/main" id="{C6B5C347-DBD3-F732-4E95-EB6A755B712B}"/>
                </a:ext>
              </a:extLst>
            </p:cNvPr>
            <p:cNvSpPr txBox="1"/>
            <p:nvPr/>
          </p:nvSpPr>
          <p:spPr>
            <a:xfrm>
              <a:off x="4017840" y="1100354"/>
              <a:ext cx="7662644" cy="646331"/>
            </a:xfrm>
            <a:prstGeom prst="rect">
              <a:avLst/>
            </a:prstGeom>
            <a:noFill/>
          </p:spPr>
          <p:txBody>
            <a:bodyPr wrap="square">
              <a:spAutoFit/>
            </a:bodyPr>
            <a:lstStyle/>
            <a:p>
              <a:endParaRPr lang="en-US" sz="1800" b="1" dirty="0"/>
            </a:p>
            <a:p>
              <a:r>
                <a:rPr lang="en-US" sz="1800" dirty="0"/>
                <a:t>How Feedback Loops create unforeseen problems?</a:t>
              </a:r>
            </a:p>
          </p:txBody>
        </p:sp>
      </p:grpSp>
      <p:sp>
        <p:nvSpPr>
          <p:cNvPr id="4" name="Oval 3">
            <a:extLst>
              <a:ext uri="{FF2B5EF4-FFF2-40B4-BE49-F238E27FC236}">
                <a16:creationId xmlns:a16="http://schemas.microsoft.com/office/drawing/2014/main" id="{6EE9D4C9-759C-FE43-5661-505B0B4AAECF}"/>
              </a:ext>
            </a:extLst>
          </p:cNvPr>
          <p:cNvSpPr/>
          <p:nvPr/>
        </p:nvSpPr>
        <p:spPr bwMode="auto">
          <a:xfrm>
            <a:off x="349259" y="402129"/>
            <a:ext cx="561747" cy="4591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325643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B58D14C9-B7A0-A093-4358-C29A9613F75A}"/>
              </a:ext>
            </a:extLst>
          </p:cNvPr>
          <p:cNvGraphicFramePr>
            <a:graphicFrameLocks noGrp="1"/>
          </p:cNvGraphicFramePr>
          <p:nvPr/>
        </p:nvGraphicFramePr>
        <p:xfrm>
          <a:off x="492925" y="4707839"/>
          <a:ext cx="4907738" cy="2523744"/>
        </p:xfrm>
        <a:graphic>
          <a:graphicData uri="http://schemas.openxmlformats.org/drawingml/2006/table">
            <a:tbl>
              <a:tblPr firstRow="1" bandRow="1">
                <a:tableStyleId>{21E4AEA4-8DFA-4A89-87EB-49C32662AFE0}</a:tableStyleId>
              </a:tblPr>
              <a:tblGrid>
                <a:gridCol w="1227575">
                  <a:extLst>
                    <a:ext uri="{9D8B030D-6E8A-4147-A177-3AD203B41FA5}">
                      <a16:colId xmlns:a16="http://schemas.microsoft.com/office/drawing/2014/main" val="3147307580"/>
                    </a:ext>
                  </a:extLst>
                </a:gridCol>
                <a:gridCol w="1227575">
                  <a:extLst>
                    <a:ext uri="{9D8B030D-6E8A-4147-A177-3AD203B41FA5}">
                      <a16:colId xmlns:a16="http://schemas.microsoft.com/office/drawing/2014/main" val="2956161642"/>
                    </a:ext>
                  </a:extLst>
                </a:gridCol>
                <a:gridCol w="1227575">
                  <a:extLst>
                    <a:ext uri="{9D8B030D-6E8A-4147-A177-3AD203B41FA5}">
                      <a16:colId xmlns:a16="http://schemas.microsoft.com/office/drawing/2014/main" val="2514494904"/>
                    </a:ext>
                  </a:extLst>
                </a:gridCol>
                <a:gridCol w="1225013">
                  <a:extLst>
                    <a:ext uri="{9D8B030D-6E8A-4147-A177-3AD203B41FA5}">
                      <a16:colId xmlns:a16="http://schemas.microsoft.com/office/drawing/2014/main" val="3040656152"/>
                    </a:ext>
                  </a:extLst>
                </a:gridCol>
              </a:tblGrid>
              <a:tr h="987552">
                <a:tc>
                  <a:txBody>
                    <a:bodyPr/>
                    <a:lstStyle/>
                    <a:p>
                      <a:endParaRPr lang="en-US" sz="1400" b="1" dirty="0">
                        <a:solidFill>
                          <a:schemeClr val="tx1"/>
                        </a:solidFill>
                      </a:endParaRPr>
                    </a:p>
                  </a:txBody>
                  <a:tcPr marL="109728" marR="109728" marT="54864" marB="54864"/>
                </a:tc>
                <a:tc>
                  <a:txBody>
                    <a:bodyPr/>
                    <a:lstStyle/>
                    <a:p>
                      <a:r>
                        <a:rPr lang="en-US" sz="1400" dirty="0">
                          <a:solidFill>
                            <a:schemeClr val="bg1"/>
                          </a:solidFill>
                        </a:rPr>
                        <a:t>churn probability threshold</a:t>
                      </a:r>
                    </a:p>
                  </a:txBody>
                  <a:tcPr marL="109728" marR="109728" marT="54864" marB="54864"/>
                </a:tc>
                <a:tc>
                  <a:txBody>
                    <a:bodyPr/>
                    <a:lstStyle/>
                    <a:p>
                      <a:r>
                        <a:rPr kumimoji="0" lang="en-US" sz="1400" b="1" u="none" strike="noStrike" kern="1200" cap="none" spc="0" normalizeH="0" baseline="0" noProof="0" dirty="0">
                          <a:ln>
                            <a:noFill/>
                          </a:ln>
                          <a:solidFill>
                            <a:schemeClr val="bg1"/>
                          </a:solidFill>
                          <a:effectLst/>
                          <a:uLnTx/>
                          <a:uFillTx/>
                        </a:rPr>
                        <a:t>Maximizes</a:t>
                      </a:r>
                      <a:endParaRPr lang="en-US" sz="1400" b="1" dirty="0">
                        <a:solidFill>
                          <a:schemeClr val="bg1"/>
                        </a:solidFill>
                      </a:endParaRPr>
                    </a:p>
                  </a:txBody>
                  <a:tcPr marL="109728" marR="109728" marT="54864" marB="54864"/>
                </a:tc>
                <a:tc>
                  <a:txBody>
                    <a:bodyPr/>
                    <a:lstStyle/>
                    <a:p>
                      <a:r>
                        <a:rPr lang="en-US" sz="1400" dirty="0">
                          <a:solidFill>
                            <a:schemeClr val="bg1"/>
                          </a:solidFill>
                        </a:rPr>
                        <a:t>Prioritizes</a:t>
                      </a:r>
                    </a:p>
                  </a:txBody>
                  <a:tcPr marL="109728" marR="109728" marT="54864" marB="54864"/>
                </a:tc>
                <a:extLst>
                  <a:ext uri="{0D108BD9-81ED-4DB2-BD59-A6C34878D82A}">
                    <a16:rowId xmlns:a16="http://schemas.microsoft.com/office/drawing/2014/main" val="513547713"/>
                  </a:ext>
                </a:extLst>
              </a:tr>
              <a:tr h="768096">
                <a:tc>
                  <a:txBody>
                    <a:bodyPr/>
                    <a:lstStyle/>
                    <a:p>
                      <a:r>
                        <a:rPr lang="en-US" sz="1400" b="1" dirty="0">
                          <a:solidFill>
                            <a:schemeClr val="tx1"/>
                          </a:solidFill>
                        </a:rPr>
                        <a:t>Option 1</a:t>
                      </a:r>
                    </a:p>
                  </a:txBody>
                  <a:tcPr marL="109728" marR="109728" marT="54864" marB="54864"/>
                </a:tc>
                <a:tc>
                  <a:txBody>
                    <a:bodyPr/>
                    <a:lstStyle/>
                    <a:p>
                      <a:r>
                        <a:rPr lang="en-US" sz="1400" dirty="0"/>
                        <a:t>Higher (50%)</a:t>
                      </a:r>
                    </a:p>
                  </a:txBody>
                  <a:tcPr marL="109728" marR="109728" marT="54864" marB="54864"/>
                </a:tc>
                <a:tc>
                  <a:txBody>
                    <a:bodyPr/>
                    <a:lstStyle/>
                    <a:p>
                      <a:r>
                        <a:rPr lang="en-US" sz="1400" b="1" dirty="0">
                          <a:solidFill>
                            <a:schemeClr val="tx1"/>
                          </a:solidFill>
                        </a:rPr>
                        <a:t>Precision </a:t>
                      </a:r>
                    </a:p>
                  </a:txBody>
                  <a:tcPr marL="109728" marR="109728" marT="54864" marB="54864"/>
                </a:tc>
                <a:tc>
                  <a:txBody>
                    <a:bodyPr/>
                    <a:lstStyle/>
                    <a:p>
                      <a:r>
                        <a:rPr lang="en-US" sz="1400" dirty="0"/>
                        <a:t>Hit Rate for Prediction</a:t>
                      </a:r>
                    </a:p>
                  </a:txBody>
                  <a:tcPr marL="109728" marR="109728" marT="54864" marB="54864"/>
                </a:tc>
                <a:extLst>
                  <a:ext uri="{0D108BD9-81ED-4DB2-BD59-A6C34878D82A}">
                    <a16:rowId xmlns:a16="http://schemas.microsoft.com/office/drawing/2014/main" val="3507424381"/>
                  </a:ext>
                </a:extLst>
              </a:tr>
              <a:tr h="7680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Option 2</a:t>
                      </a:r>
                    </a:p>
                    <a:p>
                      <a:endParaRPr lang="en-US" sz="1400" b="1" dirty="0">
                        <a:solidFill>
                          <a:schemeClr val="tx1"/>
                        </a:solidFill>
                      </a:endParaRPr>
                    </a:p>
                  </a:txBody>
                  <a:tcPr marL="109728" marR="109728" marT="54864" marB="54864"/>
                </a:tc>
                <a:tc>
                  <a:txBody>
                    <a:bodyPr/>
                    <a:lstStyle/>
                    <a:p>
                      <a:r>
                        <a:rPr lang="en-US" sz="1400" dirty="0"/>
                        <a:t>Lower (30%)</a:t>
                      </a:r>
                    </a:p>
                  </a:txBody>
                  <a:tcPr marL="109728" marR="109728" marT="54864" marB="54864"/>
                </a:tc>
                <a:tc>
                  <a:txBody>
                    <a:bodyPr/>
                    <a:lstStyle/>
                    <a:p>
                      <a:r>
                        <a:rPr lang="en-US" sz="1400" b="1" dirty="0">
                          <a:solidFill>
                            <a:schemeClr val="tx1"/>
                          </a:solidFill>
                        </a:rPr>
                        <a:t>Recall</a:t>
                      </a:r>
                    </a:p>
                  </a:txBody>
                  <a:tcPr marL="109728" marR="109728" marT="54864" marB="54864"/>
                </a:tc>
                <a:tc>
                  <a:txBody>
                    <a:bodyPr/>
                    <a:lstStyle/>
                    <a:p>
                      <a:r>
                        <a:rPr lang="en-US" sz="1400" dirty="0"/>
                        <a:t>Predict all churns</a:t>
                      </a:r>
                    </a:p>
                  </a:txBody>
                  <a:tcPr marL="109728" marR="109728" marT="54864" marB="54864"/>
                </a:tc>
                <a:extLst>
                  <a:ext uri="{0D108BD9-81ED-4DB2-BD59-A6C34878D82A}">
                    <a16:rowId xmlns:a16="http://schemas.microsoft.com/office/drawing/2014/main" val="2439166918"/>
                  </a:ext>
                </a:extLst>
              </a:tr>
            </a:tbl>
          </a:graphicData>
        </a:graphic>
      </p:graphicFrame>
      <p:sp>
        <p:nvSpPr>
          <p:cNvPr id="12" name="TextBox 11">
            <a:extLst>
              <a:ext uri="{FF2B5EF4-FFF2-40B4-BE49-F238E27FC236}">
                <a16:creationId xmlns:a16="http://schemas.microsoft.com/office/drawing/2014/main" id="{38548B50-B12F-AC60-8D82-78BBE755B758}"/>
              </a:ext>
            </a:extLst>
          </p:cNvPr>
          <p:cNvSpPr txBox="1"/>
          <p:nvPr/>
        </p:nvSpPr>
        <p:spPr>
          <a:xfrm>
            <a:off x="414646" y="3784509"/>
            <a:ext cx="5168347" cy="923330"/>
          </a:xfrm>
          <a:prstGeom prst="rect">
            <a:avLst/>
          </a:prstGeom>
          <a:noFill/>
        </p:spPr>
        <p:txBody>
          <a:bodyPr wrap="square">
            <a:spAutoFit/>
          </a:bodyPr>
          <a:lstStyle/>
          <a:p>
            <a:r>
              <a:rPr lang="en-US" sz="1800" b="1" dirty="0"/>
              <a:t>Problem</a:t>
            </a:r>
          </a:p>
          <a:p>
            <a:r>
              <a:rPr lang="en-US" sz="1800" b="1" dirty="0"/>
              <a:t>What to prioritize when selecting cutoff threshold?</a:t>
            </a:r>
          </a:p>
        </p:txBody>
      </p:sp>
      <p:sp>
        <p:nvSpPr>
          <p:cNvPr id="2" name="Title 1">
            <a:extLst>
              <a:ext uri="{FF2B5EF4-FFF2-40B4-BE49-F238E27FC236}">
                <a16:creationId xmlns:a16="http://schemas.microsoft.com/office/drawing/2014/main" id="{D802D930-D65E-9EDF-B2E5-DA85BE02DB6B}"/>
              </a:ext>
            </a:extLst>
          </p:cNvPr>
          <p:cNvSpPr txBox="1">
            <a:spLocks/>
          </p:cNvSpPr>
          <p:nvPr/>
        </p:nvSpPr>
        <p:spPr>
          <a:xfrm>
            <a:off x="109469" y="354712"/>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Precision vs Recall Tradeoff</a:t>
            </a:r>
          </a:p>
        </p:txBody>
      </p:sp>
      <p:sp>
        <p:nvSpPr>
          <p:cNvPr id="3" name="TextBox 2">
            <a:extLst>
              <a:ext uri="{FF2B5EF4-FFF2-40B4-BE49-F238E27FC236}">
                <a16:creationId xmlns:a16="http://schemas.microsoft.com/office/drawing/2014/main" id="{6D5AE696-1D9E-C8B7-CD2A-2483753D3087}"/>
              </a:ext>
            </a:extLst>
          </p:cNvPr>
          <p:cNvSpPr txBox="1"/>
          <p:nvPr/>
        </p:nvSpPr>
        <p:spPr>
          <a:xfrm>
            <a:off x="414646" y="1321392"/>
            <a:ext cx="5168347" cy="2031325"/>
          </a:xfrm>
          <a:prstGeom prst="rect">
            <a:avLst/>
          </a:prstGeom>
          <a:noFill/>
        </p:spPr>
        <p:txBody>
          <a:bodyPr wrap="square">
            <a:spAutoFit/>
          </a:bodyPr>
          <a:lstStyle/>
          <a:p>
            <a:r>
              <a:rPr lang="en-US" sz="1800" b="1" dirty="0"/>
              <a:t>Scenario</a:t>
            </a:r>
          </a:p>
          <a:p>
            <a:pPr marL="285750" indent="-285750">
              <a:buFont typeface="Arial" panose="020B0604020202020204" pitchFamily="34" charset="0"/>
              <a:buChar char="•"/>
            </a:pPr>
            <a:r>
              <a:rPr lang="en-US" sz="1800" i="1" dirty="0"/>
              <a:t>Business feels lots of users are flagged as churn risk and they cannot possibly intervene for all</a:t>
            </a:r>
          </a:p>
          <a:p>
            <a:pPr marL="285750" indent="-285750">
              <a:buFont typeface="Arial" panose="020B0604020202020204" pitchFamily="34" charset="0"/>
              <a:buChar char="•"/>
            </a:pPr>
            <a:r>
              <a:rPr lang="en-US" sz="1800" i="1" dirty="0"/>
              <a:t>Business feels too many users who are churning are not identified by the model</a:t>
            </a:r>
          </a:p>
          <a:p>
            <a:pPr marL="285750" indent="-285750">
              <a:buFont typeface="Arial" panose="020B0604020202020204" pitchFamily="34" charset="0"/>
              <a:buChar char="•"/>
            </a:pPr>
            <a:r>
              <a:rPr lang="en-US" sz="1800" i="1" dirty="0"/>
              <a:t>Business feels high value users are more important to retain</a:t>
            </a:r>
            <a:endParaRPr lang="en-US" sz="1800" b="1" dirty="0"/>
          </a:p>
        </p:txBody>
      </p:sp>
      <p:cxnSp>
        <p:nvCxnSpPr>
          <p:cNvPr id="11" name="Straight Connector 10">
            <a:extLst>
              <a:ext uri="{FF2B5EF4-FFF2-40B4-BE49-F238E27FC236}">
                <a16:creationId xmlns:a16="http://schemas.microsoft.com/office/drawing/2014/main" id="{1B57D176-AC7E-0E57-56D0-F23BA521E2B1}"/>
              </a:ext>
            </a:extLst>
          </p:cNvPr>
          <p:cNvCxnSpPr>
            <a:cxnSpLocks/>
          </p:cNvCxnSpPr>
          <p:nvPr/>
        </p:nvCxnSpPr>
        <p:spPr>
          <a:xfrm flipV="1">
            <a:off x="5765160" y="580090"/>
            <a:ext cx="1" cy="7135160"/>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DA031AB-1420-B00A-DF87-642EE1BE9D66}"/>
              </a:ext>
            </a:extLst>
          </p:cNvPr>
          <p:cNvSpPr/>
          <p:nvPr/>
        </p:nvSpPr>
        <p:spPr bwMode="auto">
          <a:xfrm>
            <a:off x="212052" y="501050"/>
            <a:ext cx="561747" cy="4591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5</a:t>
            </a:r>
          </a:p>
        </p:txBody>
      </p:sp>
      <p:pic>
        <p:nvPicPr>
          <p:cNvPr id="8" name="Picture 7">
            <a:extLst>
              <a:ext uri="{FF2B5EF4-FFF2-40B4-BE49-F238E27FC236}">
                <a16:creationId xmlns:a16="http://schemas.microsoft.com/office/drawing/2014/main" id="{3D6BB421-6685-36DC-EC60-3294757E191D}"/>
              </a:ext>
            </a:extLst>
          </p:cNvPr>
          <p:cNvPicPr>
            <a:picLocks noChangeAspect="1"/>
          </p:cNvPicPr>
          <p:nvPr/>
        </p:nvPicPr>
        <p:blipFill>
          <a:blip r:embed="rId3"/>
          <a:stretch>
            <a:fillRect/>
          </a:stretch>
        </p:blipFill>
        <p:spPr>
          <a:xfrm>
            <a:off x="6623691" y="1546062"/>
            <a:ext cx="4483100" cy="4889500"/>
          </a:xfrm>
          <a:prstGeom prst="rect">
            <a:avLst/>
          </a:prstGeom>
        </p:spPr>
      </p:pic>
      <p:sp>
        <p:nvSpPr>
          <p:cNvPr id="9" name="TextBox 8">
            <a:extLst>
              <a:ext uri="{FF2B5EF4-FFF2-40B4-BE49-F238E27FC236}">
                <a16:creationId xmlns:a16="http://schemas.microsoft.com/office/drawing/2014/main" id="{779A647C-D9EE-0061-E535-D69D9617A7C8}"/>
              </a:ext>
            </a:extLst>
          </p:cNvPr>
          <p:cNvSpPr txBox="1"/>
          <p:nvPr/>
        </p:nvSpPr>
        <p:spPr>
          <a:xfrm>
            <a:off x="11192032" y="1967722"/>
            <a:ext cx="3353127" cy="73866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Churn Probability Threshold = 50%</a:t>
            </a:r>
          </a:p>
          <a:p>
            <a:pPr algn="l"/>
            <a:r>
              <a:rPr lang="en-US" sz="1600" b="1" dirty="0">
                <a:gradFill>
                  <a:gsLst>
                    <a:gs pos="2917">
                      <a:schemeClr val="tx1"/>
                    </a:gs>
                    <a:gs pos="30000">
                      <a:schemeClr val="tx1"/>
                    </a:gs>
                  </a:gsLst>
                  <a:lin ang="5400000" scaled="0"/>
                </a:gradFill>
              </a:rPr>
              <a:t>Precision =75% (3/4)</a:t>
            </a:r>
          </a:p>
          <a:p>
            <a:pPr algn="l"/>
            <a:r>
              <a:rPr lang="en-US" sz="1600" b="1" dirty="0">
                <a:gradFill>
                  <a:gsLst>
                    <a:gs pos="2917">
                      <a:schemeClr val="tx1"/>
                    </a:gs>
                    <a:gs pos="30000">
                      <a:schemeClr val="tx1"/>
                    </a:gs>
                  </a:gsLst>
                  <a:lin ang="5400000" scaled="0"/>
                </a:gradFill>
              </a:rPr>
              <a:t>Recall =  43%  (3/7)</a:t>
            </a:r>
          </a:p>
        </p:txBody>
      </p:sp>
      <p:cxnSp>
        <p:nvCxnSpPr>
          <p:cNvPr id="15" name="Straight Connector 14">
            <a:extLst>
              <a:ext uri="{FF2B5EF4-FFF2-40B4-BE49-F238E27FC236}">
                <a16:creationId xmlns:a16="http://schemas.microsoft.com/office/drawing/2014/main" id="{FF5BCAF4-D8D4-4290-F803-3A9FF4291EFB}"/>
              </a:ext>
            </a:extLst>
          </p:cNvPr>
          <p:cNvCxnSpPr/>
          <p:nvPr/>
        </p:nvCxnSpPr>
        <p:spPr>
          <a:xfrm>
            <a:off x="11106791" y="3053166"/>
            <a:ext cx="3523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3B672D-732A-7D40-9671-92AD98425BE3}"/>
              </a:ext>
            </a:extLst>
          </p:cNvPr>
          <p:cNvCxnSpPr/>
          <p:nvPr/>
        </p:nvCxnSpPr>
        <p:spPr>
          <a:xfrm>
            <a:off x="11106791" y="4879383"/>
            <a:ext cx="3523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D86C2A-D487-78DB-416A-2547B752BE52}"/>
              </a:ext>
            </a:extLst>
          </p:cNvPr>
          <p:cNvSpPr txBox="1"/>
          <p:nvPr/>
        </p:nvSpPr>
        <p:spPr>
          <a:xfrm>
            <a:off x="11192031" y="3745468"/>
            <a:ext cx="3353127" cy="73866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Churn Probability Threshold = 30%</a:t>
            </a:r>
          </a:p>
          <a:p>
            <a:pPr algn="l"/>
            <a:r>
              <a:rPr lang="en-US" sz="1600" b="1" dirty="0">
                <a:gradFill>
                  <a:gsLst>
                    <a:gs pos="2917">
                      <a:schemeClr val="tx1"/>
                    </a:gs>
                    <a:gs pos="30000">
                      <a:schemeClr val="tx1"/>
                    </a:gs>
                  </a:gsLst>
                  <a:lin ang="5400000" scaled="0"/>
                </a:gradFill>
              </a:rPr>
              <a:t>Precision =60% (6/10)</a:t>
            </a:r>
          </a:p>
          <a:p>
            <a:pPr algn="l"/>
            <a:r>
              <a:rPr lang="en-US" sz="1600" b="1" dirty="0">
                <a:gradFill>
                  <a:gsLst>
                    <a:gs pos="2917">
                      <a:schemeClr val="tx1"/>
                    </a:gs>
                    <a:gs pos="30000">
                      <a:schemeClr val="tx1"/>
                    </a:gs>
                  </a:gsLst>
                  <a:lin ang="5400000" scaled="0"/>
                </a:gradFill>
              </a:rPr>
              <a:t>Recall =  86%  (6/7)</a:t>
            </a:r>
          </a:p>
        </p:txBody>
      </p:sp>
    </p:spTree>
    <p:extLst>
      <p:ext uri="{BB962C8B-B14F-4D97-AF65-F5344CB8AC3E}">
        <p14:creationId xmlns:p14="http://schemas.microsoft.com/office/powerpoint/2010/main" val="256743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9"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C4DE76-FCE8-1045-785D-FD69CF02D465}"/>
              </a:ext>
            </a:extLst>
          </p:cNvPr>
          <p:cNvSpPr txBox="1"/>
          <p:nvPr/>
        </p:nvSpPr>
        <p:spPr>
          <a:xfrm>
            <a:off x="740004" y="3587469"/>
            <a:ext cx="3942756" cy="4524315"/>
          </a:xfrm>
          <a:prstGeom prst="rect">
            <a:avLst/>
          </a:prstGeom>
          <a:noFill/>
        </p:spPr>
        <p:txBody>
          <a:bodyPr wrap="square">
            <a:spAutoFit/>
          </a:bodyPr>
          <a:lstStyle/>
          <a:p>
            <a:endParaRPr lang="en-US" sz="1800" dirty="0"/>
          </a:p>
          <a:p>
            <a:r>
              <a:rPr lang="en-US" sz="1800" b="1" dirty="0"/>
              <a:t>Solution 2: </a:t>
            </a:r>
          </a:p>
          <a:p>
            <a:endParaRPr lang="en-US" sz="1800" b="1" dirty="0"/>
          </a:p>
          <a:p>
            <a:pPr marL="285750" indent="-285750">
              <a:buFont typeface="Arial" panose="020B0604020202020204" pitchFamily="34" charset="0"/>
              <a:buChar char="•"/>
            </a:pPr>
            <a:r>
              <a:rPr lang="en-US" sz="1800" dirty="0"/>
              <a:t>Evaluate Cost of a FP vs Cost of a FN </a:t>
            </a:r>
          </a:p>
          <a:p>
            <a:pPr marL="285750" indent="-285750">
              <a:buFont typeface="Arial" panose="020B0604020202020204" pitchFamily="34" charset="0"/>
              <a:buChar char="•"/>
            </a:pPr>
            <a:endParaRPr lang="en-US" sz="1800" dirty="0"/>
          </a:p>
          <a:p>
            <a:pPr marL="834390" lvl="1" indent="-285750">
              <a:buFont typeface="Arial" panose="020B0604020202020204" pitchFamily="34" charset="0"/>
              <a:buChar char="•"/>
            </a:pPr>
            <a:r>
              <a:rPr lang="en-US" sz="1800" b="1" dirty="0"/>
              <a:t>FP Cost</a:t>
            </a:r>
            <a:r>
              <a:rPr lang="en-US" sz="1800" dirty="0"/>
              <a:t>= Cost of a falsely identifying a churn and intervening </a:t>
            </a:r>
          </a:p>
          <a:p>
            <a:pPr marL="834390" lvl="1" indent="-285750">
              <a:buFont typeface="Arial" panose="020B0604020202020204" pitchFamily="34" charset="0"/>
              <a:buChar char="•"/>
            </a:pPr>
            <a:r>
              <a:rPr lang="en-US" sz="1800" b="1" dirty="0"/>
              <a:t>FN Cost </a:t>
            </a:r>
            <a:r>
              <a:rPr lang="en-US" sz="1800" dirty="0"/>
              <a:t>= Cost of  a missed intervention resulting in customer churn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Determined by domain knowledge</a:t>
            </a:r>
          </a:p>
          <a:p>
            <a:endParaRPr lang="en-US" sz="1800" dirty="0"/>
          </a:p>
        </p:txBody>
      </p:sp>
      <p:graphicFrame>
        <p:nvGraphicFramePr>
          <p:cNvPr id="2" name="Table 1">
            <a:extLst>
              <a:ext uri="{FF2B5EF4-FFF2-40B4-BE49-F238E27FC236}">
                <a16:creationId xmlns:a16="http://schemas.microsoft.com/office/drawing/2014/main" id="{0DF95567-68DC-9563-E9A2-A0D6C5693B75}"/>
              </a:ext>
            </a:extLst>
          </p:cNvPr>
          <p:cNvGraphicFramePr>
            <a:graphicFrameLocks noGrp="1"/>
          </p:cNvGraphicFramePr>
          <p:nvPr/>
        </p:nvGraphicFramePr>
        <p:xfrm>
          <a:off x="6251054" y="5376438"/>
          <a:ext cx="6696851" cy="2194560"/>
        </p:xfrm>
        <a:graphic>
          <a:graphicData uri="http://schemas.openxmlformats.org/drawingml/2006/table">
            <a:tbl>
              <a:tblPr firstRow="1" bandRow="1">
                <a:tableStyleId>{21E4AEA4-8DFA-4A89-87EB-49C32662AFE0}</a:tableStyleId>
              </a:tblPr>
              <a:tblGrid>
                <a:gridCol w="1805250">
                  <a:extLst>
                    <a:ext uri="{9D8B030D-6E8A-4147-A177-3AD203B41FA5}">
                      <a16:colId xmlns:a16="http://schemas.microsoft.com/office/drawing/2014/main" val="2434136686"/>
                    </a:ext>
                  </a:extLst>
                </a:gridCol>
                <a:gridCol w="1961171">
                  <a:extLst>
                    <a:ext uri="{9D8B030D-6E8A-4147-A177-3AD203B41FA5}">
                      <a16:colId xmlns:a16="http://schemas.microsoft.com/office/drawing/2014/main" val="3860499939"/>
                    </a:ext>
                  </a:extLst>
                </a:gridCol>
                <a:gridCol w="1043142">
                  <a:extLst>
                    <a:ext uri="{9D8B030D-6E8A-4147-A177-3AD203B41FA5}">
                      <a16:colId xmlns:a16="http://schemas.microsoft.com/office/drawing/2014/main" val="536365447"/>
                    </a:ext>
                  </a:extLst>
                </a:gridCol>
                <a:gridCol w="910478">
                  <a:extLst>
                    <a:ext uri="{9D8B030D-6E8A-4147-A177-3AD203B41FA5}">
                      <a16:colId xmlns:a16="http://schemas.microsoft.com/office/drawing/2014/main" val="1087575576"/>
                    </a:ext>
                  </a:extLst>
                </a:gridCol>
                <a:gridCol w="976810">
                  <a:extLst>
                    <a:ext uri="{9D8B030D-6E8A-4147-A177-3AD203B41FA5}">
                      <a16:colId xmlns:a16="http://schemas.microsoft.com/office/drawing/2014/main" val="3502406577"/>
                    </a:ext>
                  </a:extLst>
                </a:gridCol>
              </a:tblGrid>
              <a:tr h="548640">
                <a:tc>
                  <a:txBody>
                    <a:bodyPr/>
                    <a:lstStyle/>
                    <a:p>
                      <a:pPr algn="ctr"/>
                      <a:r>
                        <a:rPr lang="en-US" sz="1400" dirty="0"/>
                        <a:t>Option</a:t>
                      </a:r>
                    </a:p>
                  </a:txBody>
                  <a:tcPr marL="109728" marR="109728" marT="54864" marB="548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Cutoff Threshold</a:t>
                      </a:r>
                    </a:p>
                    <a:p>
                      <a:pPr algn="ctr"/>
                      <a:endParaRPr lang="en-US" sz="1400" dirty="0"/>
                    </a:p>
                  </a:txBody>
                  <a:tcPr marL="109728" marR="109728" marT="54864" marB="54864"/>
                </a:tc>
                <a:tc>
                  <a:txBody>
                    <a:bodyPr/>
                    <a:lstStyle/>
                    <a:p>
                      <a:pPr algn="ctr"/>
                      <a:r>
                        <a:rPr lang="en-US" sz="1400" dirty="0"/>
                        <a:t>FP</a:t>
                      </a:r>
                    </a:p>
                  </a:txBody>
                  <a:tcPr marL="109728" marR="109728" marT="54864" marB="54864"/>
                </a:tc>
                <a:tc>
                  <a:txBody>
                    <a:bodyPr/>
                    <a:lstStyle/>
                    <a:p>
                      <a:pPr algn="ctr"/>
                      <a:r>
                        <a:rPr lang="en-US" sz="1400" dirty="0"/>
                        <a:t>FN </a:t>
                      </a:r>
                    </a:p>
                  </a:txBody>
                  <a:tcPr marL="109728" marR="109728" marT="54864" marB="54864"/>
                </a:tc>
                <a:tc>
                  <a:txBody>
                    <a:bodyPr/>
                    <a:lstStyle/>
                    <a:p>
                      <a:pPr algn="ctr"/>
                      <a:r>
                        <a:rPr lang="en-US" sz="1400" dirty="0"/>
                        <a:t>Cost</a:t>
                      </a:r>
                    </a:p>
                  </a:txBody>
                  <a:tcPr marL="109728" marR="109728" marT="54864" marB="54864"/>
                </a:tc>
                <a:extLst>
                  <a:ext uri="{0D108BD9-81ED-4DB2-BD59-A6C34878D82A}">
                    <a16:rowId xmlns:a16="http://schemas.microsoft.com/office/drawing/2014/main" val="4058268026"/>
                  </a:ext>
                </a:extLst>
              </a:tr>
              <a:tr h="329184">
                <a:tc>
                  <a:txBody>
                    <a:bodyPr/>
                    <a:lstStyle/>
                    <a:p>
                      <a:pPr algn="ctr"/>
                      <a:r>
                        <a:rPr lang="en-US" sz="1400" dirty="0"/>
                        <a:t>1</a:t>
                      </a:r>
                    </a:p>
                  </a:txBody>
                  <a:tcPr marL="109728" marR="109728" marT="54864" marB="54864" anchor="ctr"/>
                </a:tc>
                <a:tc>
                  <a:txBody>
                    <a:bodyPr/>
                    <a:lstStyle/>
                    <a:p>
                      <a:pPr algn="ctr"/>
                      <a:r>
                        <a:rPr lang="en-US" sz="1400" dirty="0"/>
                        <a:t>20%</a:t>
                      </a:r>
                    </a:p>
                  </a:txBody>
                  <a:tcPr marL="109728" marR="109728" marT="54864" marB="54864" anchor="ctr"/>
                </a:tc>
                <a:tc>
                  <a:txBody>
                    <a:bodyPr/>
                    <a:lstStyle/>
                    <a:p>
                      <a:pPr algn="ctr" fontAlgn="b"/>
                      <a:r>
                        <a:rPr lang="en-IN" sz="1400" b="0" u="none" strike="noStrike" dirty="0">
                          <a:solidFill>
                            <a:srgbClr val="000000"/>
                          </a:solidFill>
                          <a:effectLst/>
                        </a:rPr>
                        <a:t>34</a:t>
                      </a:r>
                      <a:endParaRPr lang="en-IN" sz="14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IN" sz="1400" b="0" u="none" strike="noStrike">
                          <a:solidFill>
                            <a:srgbClr val="000000"/>
                          </a:solidFill>
                          <a:effectLst/>
                        </a:rPr>
                        <a:t>4</a:t>
                      </a:r>
                      <a:endParaRPr lang="en-IN" sz="14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IN" sz="1400" b="0" u="none" strike="noStrike">
                          <a:solidFill>
                            <a:srgbClr val="000000"/>
                          </a:solidFill>
                          <a:effectLst/>
                        </a:rPr>
                        <a:t>54</a:t>
                      </a:r>
                      <a:endParaRPr lang="en-IN" sz="14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825031149"/>
                  </a:ext>
                </a:extLst>
              </a:tr>
              <a:tr h="329184">
                <a:tc>
                  <a:txBody>
                    <a:bodyPr/>
                    <a:lstStyle/>
                    <a:p>
                      <a:pPr algn="ctr"/>
                      <a:r>
                        <a:rPr lang="en-US" sz="1400" dirty="0">
                          <a:highlight>
                            <a:srgbClr val="00FF00"/>
                          </a:highlight>
                        </a:rPr>
                        <a:t>2</a:t>
                      </a:r>
                    </a:p>
                  </a:txBody>
                  <a:tcPr marL="109728" marR="109728" marT="54864" marB="54864" anchor="ctr"/>
                </a:tc>
                <a:tc>
                  <a:txBody>
                    <a:bodyPr/>
                    <a:lstStyle/>
                    <a:p>
                      <a:pPr algn="ctr"/>
                      <a:r>
                        <a:rPr lang="en-US" sz="1400" dirty="0">
                          <a:highlight>
                            <a:srgbClr val="00FF00"/>
                          </a:highlight>
                        </a:rPr>
                        <a:t>30%</a:t>
                      </a:r>
                    </a:p>
                  </a:txBody>
                  <a:tcPr marL="109728" marR="109728" marT="54864" marB="54864" anchor="ctr"/>
                </a:tc>
                <a:tc>
                  <a:txBody>
                    <a:bodyPr/>
                    <a:lstStyle/>
                    <a:p>
                      <a:pPr algn="ctr" fontAlgn="b"/>
                      <a:r>
                        <a:rPr lang="en-IN" sz="1400" b="0" u="none" strike="noStrike" dirty="0">
                          <a:solidFill>
                            <a:srgbClr val="000000"/>
                          </a:solidFill>
                          <a:effectLst/>
                          <a:highlight>
                            <a:srgbClr val="00FF00"/>
                          </a:highlight>
                        </a:rPr>
                        <a:t>23</a:t>
                      </a:r>
                      <a:endParaRPr lang="en-IN" sz="1400" b="0" i="0" u="none" strike="noStrike" dirty="0">
                        <a:solidFill>
                          <a:srgbClr val="000000"/>
                        </a:solidFill>
                        <a:effectLst/>
                        <a:highlight>
                          <a:srgbClr val="00FF00"/>
                        </a:highlight>
                        <a:latin typeface="Calibri" panose="020F0502020204030204" pitchFamily="34" charset="0"/>
                      </a:endParaRPr>
                    </a:p>
                  </a:txBody>
                  <a:tcPr marL="11430" marR="11430" marT="11430" marB="0" anchor="ctr"/>
                </a:tc>
                <a:tc>
                  <a:txBody>
                    <a:bodyPr/>
                    <a:lstStyle/>
                    <a:p>
                      <a:pPr algn="ctr" fontAlgn="b"/>
                      <a:r>
                        <a:rPr lang="en-IN" sz="1400" b="0" u="none" strike="noStrike" dirty="0">
                          <a:solidFill>
                            <a:srgbClr val="000000"/>
                          </a:solidFill>
                          <a:effectLst/>
                          <a:highlight>
                            <a:srgbClr val="00FF00"/>
                          </a:highlight>
                        </a:rPr>
                        <a:t>5</a:t>
                      </a:r>
                      <a:endParaRPr lang="en-IN" sz="1400" b="0" i="0" u="none" strike="noStrike" dirty="0">
                        <a:solidFill>
                          <a:srgbClr val="000000"/>
                        </a:solidFill>
                        <a:effectLst/>
                        <a:highlight>
                          <a:srgbClr val="00FF00"/>
                        </a:highlight>
                        <a:latin typeface="Calibri" panose="020F0502020204030204" pitchFamily="34" charset="0"/>
                      </a:endParaRPr>
                    </a:p>
                  </a:txBody>
                  <a:tcPr marL="11430" marR="11430" marT="11430" marB="0" anchor="ctr"/>
                </a:tc>
                <a:tc>
                  <a:txBody>
                    <a:bodyPr/>
                    <a:lstStyle/>
                    <a:p>
                      <a:pPr algn="ctr" fontAlgn="b"/>
                      <a:r>
                        <a:rPr lang="en-IN" sz="1400" b="0" u="none" strike="noStrike" dirty="0">
                          <a:solidFill>
                            <a:srgbClr val="000000"/>
                          </a:solidFill>
                          <a:effectLst/>
                          <a:highlight>
                            <a:srgbClr val="00FF00"/>
                          </a:highlight>
                        </a:rPr>
                        <a:t>48</a:t>
                      </a:r>
                      <a:endParaRPr lang="en-IN" sz="1400" b="0" i="0" u="none" strike="noStrike" dirty="0">
                        <a:solidFill>
                          <a:srgbClr val="000000"/>
                        </a:solidFill>
                        <a:effectLst/>
                        <a:highlight>
                          <a:srgbClr val="00FF00"/>
                        </a:highlight>
                        <a:latin typeface="Calibri" panose="020F0502020204030204" pitchFamily="34" charset="0"/>
                      </a:endParaRPr>
                    </a:p>
                  </a:txBody>
                  <a:tcPr marL="11430" marR="11430" marT="11430" marB="0" anchor="ctr"/>
                </a:tc>
                <a:extLst>
                  <a:ext uri="{0D108BD9-81ED-4DB2-BD59-A6C34878D82A}">
                    <a16:rowId xmlns:a16="http://schemas.microsoft.com/office/drawing/2014/main" val="3755572636"/>
                  </a:ext>
                </a:extLst>
              </a:tr>
              <a:tr h="329184">
                <a:tc>
                  <a:txBody>
                    <a:bodyPr/>
                    <a:lstStyle/>
                    <a:p>
                      <a:pPr algn="ctr"/>
                      <a:r>
                        <a:rPr lang="en-US" sz="1400" dirty="0"/>
                        <a:t>3</a:t>
                      </a:r>
                    </a:p>
                  </a:txBody>
                  <a:tcPr marL="109728" marR="109728" marT="54864" marB="54864" anchor="ctr"/>
                </a:tc>
                <a:tc>
                  <a:txBody>
                    <a:bodyPr/>
                    <a:lstStyle/>
                    <a:p>
                      <a:pPr algn="ctr"/>
                      <a:r>
                        <a:rPr lang="en-US" sz="1400" dirty="0"/>
                        <a:t>40%</a:t>
                      </a:r>
                    </a:p>
                  </a:txBody>
                  <a:tcPr marL="109728" marR="109728" marT="54864" marB="54864" anchor="ctr"/>
                </a:tc>
                <a:tc>
                  <a:txBody>
                    <a:bodyPr/>
                    <a:lstStyle/>
                    <a:p>
                      <a:pPr algn="ctr" fontAlgn="b"/>
                      <a:r>
                        <a:rPr lang="en-IN" sz="1400" b="0" u="none" strike="noStrike" dirty="0">
                          <a:solidFill>
                            <a:srgbClr val="000000"/>
                          </a:solidFill>
                          <a:effectLst/>
                        </a:rPr>
                        <a:t>16</a:t>
                      </a:r>
                      <a:endParaRPr lang="en-IN" sz="14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IN" sz="1400" b="0" u="none" strike="noStrike" dirty="0">
                          <a:solidFill>
                            <a:srgbClr val="000000"/>
                          </a:solidFill>
                          <a:effectLst/>
                        </a:rPr>
                        <a:t>9</a:t>
                      </a:r>
                      <a:endParaRPr lang="en-IN" sz="14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IN" sz="1400" b="0" u="none" strike="noStrike" dirty="0">
                          <a:solidFill>
                            <a:srgbClr val="000000"/>
                          </a:solidFill>
                          <a:effectLst/>
                        </a:rPr>
                        <a:t>61</a:t>
                      </a:r>
                      <a:endParaRPr lang="en-IN" sz="14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84731105"/>
                  </a:ext>
                </a:extLst>
              </a:tr>
              <a:tr h="329184">
                <a:tc>
                  <a:txBody>
                    <a:bodyPr/>
                    <a:lstStyle/>
                    <a:p>
                      <a:pPr algn="ctr"/>
                      <a:r>
                        <a:rPr lang="en-US" sz="1400" dirty="0"/>
                        <a:t>4</a:t>
                      </a:r>
                    </a:p>
                  </a:txBody>
                  <a:tcPr marL="109728" marR="109728" marT="54864" marB="54864" anchor="ctr"/>
                </a:tc>
                <a:tc>
                  <a:txBody>
                    <a:bodyPr/>
                    <a:lstStyle/>
                    <a:p>
                      <a:pPr algn="ctr"/>
                      <a:r>
                        <a:rPr lang="en-US" sz="1400" dirty="0"/>
                        <a:t>50%</a:t>
                      </a:r>
                    </a:p>
                  </a:txBody>
                  <a:tcPr marL="109728" marR="109728" marT="54864" marB="54864" anchor="ctr"/>
                </a:tc>
                <a:tc>
                  <a:txBody>
                    <a:bodyPr/>
                    <a:lstStyle/>
                    <a:p>
                      <a:pPr algn="ctr" fontAlgn="b"/>
                      <a:r>
                        <a:rPr lang="en-IN" sz="1400" b="0" u="none" strike="noStrike">
                          <a:solidFill>
                            <a:srgbClr val="000000"/>
                          </a:solidFill>
                          <a:effectLst/>
                        </a:rPr>
                        <a:t>12</a:t>
                      </a:r>
                      <a:endParaRPr lang="en-IN" sz="14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IN" sz="1400" b="0" u="none" strike="noStrike" dirty="0">
                          <a:solidFill>
                            <a:srgbClr val="000000"/>
                          </a:solidFill>
                          <a:effectLst/>
                        </a:rPr>
                        <a:t>13</a:t>
                      </a:r>
                      <a:endParaRPr lang="en-IN" sz="14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IN" sz="1400" b="0" u="none" strike="noStrike" dirty="0">
                          <a:solidFill>
                            <a:srgbClr val="000000"/>
                          </a:solidFill>
                          <a:effectLst/>
                        </a:rPr>
                        <a:t>77</a:t>
                      </a:r>
                      <a:endParaRPr lang="en-IN" sz="14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963514666"/>
                  </a:ext>
                </a:extLst>
              </a:tr>
              <a:tr h="329184">
                <a:tc>
                  <a:txBody>
                    <a:bodyPr/>
                    <a:lstStyle/>
                    <a:p>
                      <a:pPr algn="ctr"/>
                      <a:r>
                        <a:rPr lang="en-US" sz="1400" dirty="0"/>
                        <a:t>5</a:t>
                      </a:r>
                    </a:p>
                  </a:txBody>
                  <a:tcPr marL="109728" marR="109728" marT="54864" marB="54864" anchor="ctr"/>
                </a:tc>
                <a:tc>
                  <a:txBody>
                    <a:bodyPr/>
                    <a:lstStyle/>
                    <a:p>
                      <a:pPr algn="ctr"/>
                      <a:r>
                        <a:rPr lang="en-US" sz="1400" dirty="0"/>
                        <a:t>60%</a:t>
                      </a:r>
                    </a:p>
                  </a:txBody>
                  <a:tcPr marL="109728" marR="109728" marT="54864" marB="54864" anchor="ctr"/>
                </a:tc>
                <a:tc>
                  <a:txBody>
                    <a:bodyPr/>
                    <a:lstStyle/>
                    <a:p>
                      <a:pPr algn="ctr" fontAlgn="b"/>
                      <a:r>
                        <a:rPr lang="en-IN" sz="1400" b="0" u="none" strike="noStrike">
                          <a:solidFill>
                            <a:srgbClr val="000000"/>
                          </a:solidFill>
                          <a:effectLst/>
                        </a:rPr>
                        <a:t>12</a:t>
                      </a:r>
                      <a:endParaRPr lang="en-IN" sz="14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IN" sz="1400" b="0" u="none" strike="noStrike" dirty="0">
                          <a:solidFill>
                            <a:srgbClr val="000000"/>
                          </a:solidFill>
                          <a:effectLst/>
                        </a:rPr>
                        <a:t>18</a:t>
                      </a:r>
                      <a:endParaRPr lang="en-IN" sz="14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IN" sz="1400" b="0" u="none" strike="noStrike" dirty="0">
                          <a:solidFill>
                            <a:srgbClr val="000000"/>
                          </a:solidFill>
                          <a:effectLst/>
                        </a:rPr>
                        <a:t>102</a:t>
                      </a:r>
                      <a:endParaRPr lang="en-IN" sz="14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226719930"/>
                  </a:ext>
                </a:extLst>
              </a:tr>
            </a:tbl>
          </a:graphicData>
        </a:graphic>
      </p:graphicFrame>
      <p:sp>
        <p:nvSpPr>
          <p:cNvPr id="3" name="TextBox 2">
            <a:extLst>
              <a:ext uri="{FF2B5EF4-FFF2-40B4-BE49-F238E27FC236}">
                <a16:creationId xmlns:a16="http://schemas.microsoft.com/office/drawing/2014/main" id="{12419987-B8E9-FFA1-C432-B956B8492037}"/>
              </a:ext>
            </a:extLst>
          </p:cNvPr>
          <p:cNvSpPr txBox="1"/>
          <p:nvPr/>
        </p:nvSpPr>
        <p:spPr>
          <a:xfrm>
            <a:off x="6429623" y="3881838"/>
            <a:ext cx="7036037" cy="1200329"/>
          </a:xfrm>
          <a:prstGeom prst="rect">
            <a:avLst/>
          </a:prstGeom>
          <a:noFill/>
        </p:spPr>
        <p:txBody>
          <a:bodyPr wrap="square" rtlCol="0">
            <a:spAutoFit/>
          </a:bodyPr>
          <a:lstStyle/>
          <a:p>
            <a:r>
              <a:rPr lang="en-US" sz="1800" dirty="0"/>
              <a:t>Typically, false intervention costs are low compared to the cost of losing a user to churn</a:t>
            </a:r>
          </a:p>
          <a:p>
            <a:endParaRPr lang="en-US" sz="1800" b="1" dirty="0"/>
          </a:p>
          <a:p>
            <a:r>
              <a:rPr lang="en-US" sz="1800" b="1" dirty="0"/>
              <a:t>Cost of FN= 3 times Cost of a FP</a:t>
            </a:r>
          </a:p>
        </p:txBody>
      </p:sp>
      <p:cxnSp>
        <p:nvCxnSpPr>
          <p:cNvPr id="11" name="Straight Connector 10">
            <a:extLst>
              <a:ext uri="{FF2B5EF4-FFF2-40B4-BE49-F238E27FC236}">
                <a16:creationId xmlns:a16="http://schemas.microsoft.com/office/drawing/2014/main" id="{0937EDD8-1C5F-A8EE-3752-564A0C4F83A0}"/>
              </a:ext>
            </a:extLst>
          </p:cNvPr>
          <p:cNvCxnSpPr/>
          <p:nvPr/>
        </p:nvCxnSpPr>
        <p:spPr>
          <a:xfrm>
            <a:off x="480060" y="3442716"/>
            <a:ext cx="1375714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AC8F11-F8C5-3938-2DF8-7A13D4FCC93B}"/>
              </a:ext>
            </a:extLst>
          </p:cNvPr>
          <p:cNvSpPr txBox="1"/>
          <p:nvPr/>
        </p:nvSpPr>
        <p:spPr>
          <a:xfrm>
            <a:off x="740004" y="1135434"/>
            <a:ext cx="4595520" cy="923330"/>
          </a:xfrm>
          <a:prstGeom prst="rect">
            <a:avLst/>
          </a:prstGeom>
          <a:noFill/>
        </p:spPr>
        <p:txBody>
          <a:bodyPr wrap="square">
            <a:spAutoFit/>
          </a:bodyPr>
          <a:lstStyle/>
          <a:p>
            <a:endParaRPr lang="en-US" sz="1800" dirty="0"/>
          </a:p>
          <a:p>
            <a:r>
              <a:rPr lang="en-US" sz="1800" b="1" dirty="0"/>
              <a:t>Solution 1: </a:t>
            </a:r>
          </a:p>
          <a:p>
            <a:r>
              <a:rPr lang="en-US" sz="1800" dirty="0"/>
              <a:t>Use Different Thresholds for different Users</a:t>
            </a:r>
          </a:p>
        </p:txBody>
      </p:sp>
      <p:sp>
        <p:nvSpPr>
          <p:cNvPr id="15" name="Rectangle 14">
            <a:extLst>
              <a:ext uri="{FF2B5EF4-FFF2-40B4-BE49-F238E27FC236}">
                <a16:creationId xmlns:a16="http://schemas.microsoft.com/office/drawing/2014/main" id="{DAFE8C8E-7DEA-C8C4-D40B-DC4660DC7621}"/>
              </a:ext>
            </a:extLst>
          </p:cNvPr>
          <p:cNvSpPr/>
          <p:nvPr/>
        </p:nvSpPr>
        <p:spPr>
          <a:xfrm>
            <a:off x="6782188" y="688167"/>
            <a:ext cx="3198575" cy="89453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High Value Users</a:t>
            </a:r>
          </a:p>
          <a:p>
            <a:pPr algn="ctr"/>
            <a:r>
              <a:rPr lang="en-US" sz="1800" dirty="0">
                <a:solidFill>
                  <a:schemeClr val="tx1"/>
                </a:solidFill>
              </a:rPr>
              <a:t>(Low Threshold Criteria = 30%)</a:t>
            </a:r>
          </a:p>
        </p:txBody>
      </p:sp>
      <p:sp>
        <p:nvSpPr>
          <p:cNvPr id="16" name="Rectangle 15">
            <a:extLst>
              <a:ext uri="{FF2B5EF4-FFF2-40B4-BE49-F238E27FC236}">
                <a16:creationId xmlns:a16="http://schemas.microsoft.com/office/drawing/2014/main" id="{885B84A5-16C6-3F6C-AF15-39714DB16C14}"/>
              </a:ext>
            </a:extLst>
          </p:cNvPr>
          <p:cNvSpPr/>
          <p:nvPr/>
        </p:nvSpPr>
        <p:spPr>
          <a:xfrm>
            <a:off x="10960084" y="701362"/>
            <a:ext cx="3198575" cy="894533"/>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Low Value Users</a:t>
            </a:r>
          </a:p>
          <a:p>
            <a:pPr algn="ctr"/>
            <a:r>
              <a:rPr lang="en-US" sz="1800" dirty="0">
                <a:solidFill>
                  <a:schemeClr val="tx1"/>
                </a:solidFill>
              </a:rPr>
              <a:t>(Higher Threshold Criteria =50%)</a:t>
            </a:r>
          </a:p>
        </p:txBody>
      </p:sp>
      <p:cxnSp>
        <p:nvCxnSpPr>
          <p:cNvPr id="18" name="Straight Arrow Connector 17">
            <a:extLst>
              <a:ext uri="{FF2B5EF4-FFF2-40B4-BE49-F238E27FC236}">
                <a16:creationId xmlns:a16="http://schemas.microsoft.com/office/drawing/2014/main" id="{002EB1D1-5D5D-AC55-0C8A-39E3B8DFE287}"/>
              </a:ext>
            </a:extLst>
          </p:cNvPr>
          <p:cNvCxnSpPr>
            <a:cxnSpLocks/>
            <a:stCxn id="15" idx="2"/>
            <a:endCxn id="27" idx="0"/>
          </p:cNvCxnSpPr>
          <p:nvPr/>
        </p:nvCxnSpPr>
        <p:spPr>
          <a:xfrm>
            <a:off x="8381476" y="1582701"/>
            <a:ext cx="2255262" cy="820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8F9B7A-7E0C-21C9-089F-F4209B85B233}"/>
              </a:ext>
            </a:extLst>
          </p:cNvPr>
          <p:cNvCxnSpPr>
            <a:cxnSpLocks/>
            <a:stCxn id="16" idx="2"/>
            <a:endCxn id="27" idx="0"/>
          </p:cNvCxnSpPr>
          <p:nvPr/>
        </p:nvCxnSpPr>
        <p:spPr>
          <a:xfrm flipH="1">
            <a:off x="10636738" y="1595895"/>
            <a:ext cx="1922634" cy="80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2AAACA0-6C20-65AB-CF47-6DD1037CAE00}"/>
              </a:ext>
            </a:extLst>
          </p:cNvPr>
          <p:cNvSpPr/>
          <p:nvPr/>
        </p:nvSpPr>
        <p:spPr>
          <a:xfrm>
            <a:off x="9037450" y="2403430"/>
            <a:ext cx="3198575" cy="89453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Fixed</a:t>
            </a:r>
          </a:p>
          <a:p>
            <a:pPr algn="ctr"/>
            <a:r>
              <a:rPr lang="en-US" sz="1800" b="1" dirty="0">
                <a:solidFill>
                  <a:schemeClr val="tx1"/>
                </a:solidFill>
              </a:rPr>
              <a:t>FP+TP =100</a:t>
            </a:r>
          </a:p>
        </p:txBody>
      </p:sp>
      <p:sp>
        <p:nvSpPr>
          <p:cNvPr id="40" name="TextBox 39">
            <a:extLst>
              <a:ext uri="{FF2B5EF4-FFF2-40B4-BE49-F238E27FC236}">
                <a16:creationId xmlns:a16="http://schemas.microsoft.com/office/drawing/2014/main" id="{4B3F454B-5D07-EFF4-BF23-78288FCB079C}"/>
              </a:ext>
            </a:extLst>
          </p:cNvPr>
          <p:cNvSpPr txBox="1"/>
          <p:nvPr/>
        </p:nvSpPr>
        <p:spPr>
          <a:xfrm>
            <a:off x="8336389" y="1769944"/>
            <a:ext cx="781812" cy="369332"/>
          </a:xfrm>
          <a:prstGeom prst="rect">
            <a:avLst/>
          </a:prstGeom>
          <a:noFill/>
        </p:spPr>
        <p:txBody>
          <a:bodyPr wrap="square" rtlCol="0">
            <a:spAutoFit/>
          </a:bodyPr>
          <a:lstStyle/>
          <a:p>
            <a:pPr algn="ctr"/>
            <a:r>
              <a:rPr lang="en-US" sz="1800" dirty="0"/>
              <a:t>30%</a:t>
            </a:r>
          </a:p>
        </p:txBody>
      </p:sp>
      <p:sp>
        <p:nvSpPr>
          <p:cNvPr id="41" name="TextBox 40">
            <a:extLst>
              <a:ext uri="{FF2B5EF4-FFF2-40B4-BE49-F238E27FC236}">
                <a16:creationId xmlns:a16="http://schemas.microsoft.com/office/drawing/2014/main" id="{241B87E4-9CF6-AB7E-AB89-9114603E1D66}"/>
              </a:ext>
            </a:extLst>
          </p:cNvPr>
          <p:cNvSpPr txBox="1"/>
          <p:nvPr/>
        </p:nvSpPr>
        <p:spPr>
          <a:xfrm>
            <a:off x="11855196" y="1828420"/>
            <a:ext cx="781812" cy="369332"/>
          </a:xfrm>
          <a:prstGeom prst="rect">
            <a:avLst/>
          </a:prstGeom>
          <a:noFill/>
        </p:spPr>
        <p:txBody>
          <a:bodyPr wrap="square" rtlCol="0">
            <a:spAutoFit/>
          </a:bodyPr>
          <a:lstStyle/>
          <a:p>
            <a:r>
              <a:rPr lang="en-US" sz="1800" dirty="0"/>
              <a:t>70%</a:t>
            </a:r>
          </a:p>
        </p:txBody>
      </p:sp>
      <p:sp>
        <p:nvSpPr>
          <p:cNvPr id="5" name="Title 1">
            <a:extLst>
              <a:ext uri="{FF2B5EF4-FFF2-40B4-BE49-F238E27FC236}">
                <a16:creationId xmlns:a16="http://schemas.microsoft.com/office/drawing/2014/main" id="{39F9D17C-4D20-62C9-10A9-551AF8717830}"/>
              </a:ext>
            </a:extLst>
          </p:cNvPr>
          <p:cNvSpPr txBox="1">
            <a:spLocks/>
          </p:cNvSpPr>
          <p:nvPr/>
        </p:nvSpPr>
        <p:spPr>
          <a:xfrm>
            <a:off x="392160" y="398640"/>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Precision vs Recall Tradeoff</a:t>
            </a:r>
          </a:p>
        </p:txBody>
      </p:sp>
    </p:spTree>
    <p:extLst>
      <p:ext uri="{BB962C8B-B14F-4D97-AF65-F5344CB8AC3E}">
        <p14:creationId xmlns:p14="http://schemas.microsoft.com/office/powerpoint/2010/main" val="137189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3" grpId="0"/>
      <p:bldP spid="15" grpId="0" animBg="1"/>
      <p:bldP spid="16" grpId="0" animBg="1"/>
      <p:bldP spid="27" grpId="0" animBg="1"/>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DB10-5D16-458A-9D51-EA73716C3B97}"/>
              </a:ext>
            </a:extLst>
          </p:cNvPr>
          <p:cNvSpPr>
            <a:spLocks noGrp="1"/>
          </p:cNvSpPr>
          <p:nvPr>
            <p:ph type="title" idx="4294967295"/>
          </p:nvPr>
        </p:nvSpPr>
        <p:spPr>
          <a:xfrm>
            <a:off x="180304" y="3516313"/>
            <a:ext cx="10972800" cy="598487"/>
          </a:xfrm>
          <a:prstGeom prst="rect">
            <a:avLst/>
          </a:prstGeom>
        </p:spPr>
        <p:txBody>
          <a:bodyPr/>
          <a:lstStyle/>
          <a:p>
            <a:r>
              <a:rPr lang="en-IN" sz="4400" dirty="0"/>
              <a:t>Customer Support </a:t>
            </a:r>
            <a:r>
              <a:rPr lang="en-IN" sz="4400" dirty="0" err="1"/>
              <a:t>ChatBot</a:t>
            </a:r>
            <a:endParaRPr lang="en-IN" sz="4400" dirty="0"/>
          </a:p>
        </p:txBody>
      </p:sp>
    </p:spTree>
    <p:extLst>
      <p:ext uri="{BB962C8B-B14F-4D97-AF65-F5344CB8AC3E}">
        <p14:creationId xmlns:p14="http://schemas.microsoft.com/office/powerpoint/2010/main" val="3727347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a document retrieval&#10;&#10;Description automatically generated">
            <a:extLst>
              <a:ext uri="{FF2B5EF4-FFF2-40B4-BE49-F238E27FC236}">
                <a16:creationId xmlns:a16="http://schemas.microsoft.com/office/drawing/2014/main" id="{241AD3DB-4D12-C9E8-A216-A44CC1521FBA}"/>
              </a:ext>
            </a:extLst>
          </p:cNvPr>
          <p:cNvPicPr>
            <a:picLocks noChangeAspect="1"/>
          </p:cNvPicPr>
          <p:nvPr/>
        </p:nvPicPr>
        <p:blipFill>
          <a:blip r:embed="rId3"/>
          <a:stretch>
            <a:fillRect/>
          </a:stretch>
        </p:blipFill>
        <p:spPr>
          <a:xfrm>
            <a:off x="147584" y="1401090"/>
            <a:ext cx="5045178" cy="4945480"/>
          </a:xfrm>
          <a:prstGeom prst="rect">
            <a:avLst/>
          </a:prstGeom>
        </p:spPr>
      </p:pic>
      <p:pic>
        <p:nvPicPr>
          <p:cNvPr id="15" name="Picture 14" descr="A diagram of a conversation agent&#10;&#10;Description automatically generated">
            <a:extLst>
              <a:ext uri="{FF2B5EF4-FFF2-40B4-BE49-F238E27FC236}">
                <a16:creationId xmlns:a16="http://schemas.microsoft.com/office/drawing/2014/main" id="{58A44818-C096-516F-C871-462DA372AA20}"/>
              </a:ext>
            </a:extLst>
          </p:cNvPr>
          <p:cNvPicPr>
            <a:picLocks noChangeAspect="1"/>
          </p:cNvPicPr>
          <p:nvPr/>
        </p:nvPicPr>
        <p:blipFill>
          <a:blip r:embed="rId4"/>
          <a:stretch>
            <a:fillRect/>
          </a:stretch>
        </p:blipFill>
        <p:spPr>
          <a:xfrm>
            <a:off x="6416298" y="1401091"/>
            <a:ext cx="8066518" cy="4945478"/>
          </a:xfrm>
          <a:prstGeom prst="rect">
            <a:avLst/>
          </a:prstGeom>
        </p:spPr>
      </p:pic>
      <p:sp>
        <p:nvSpPr>
          <p:cNvPr id="18" name="TextBox 17">
            <a:extLst>
              <a:ext uri="{FF2B5EF4-FFF2-40B4-BE49-F238E27FC236}">
                <a16:creationId xmlns:a16="http://schemas.microsoft.com/office/drawing/2014/main" id="{46FE4306-99ED-12BB-700E-0C6E3887CCB1}"/>
              </a:ext>
            </a:extLst>
          </p:cNvPr>
          <p:cNvSpPr txBox="1"/>
          <p:nvPr/>
        </p:nvSpPr>
        <p:spPr>
          <a:xfrm>
            <a:off x="741823" y="6810611"/>
            <a:ext cx="4713668" cy="923330"/>
          </a:xfrm>
          <a:prstGeom prst="rect">
            <a:avLst/>
          </a:prstGeom>
          <a:noFill/>
        </p:spPr>
        <p:txBody>
          <a:bodyPr wrap="square" rtlCol="0">
            <a:spAutoFit/>
          </a:bodyPr>
          <a:lstStyle/>
          <a:p>
            <a:r>
              <a:rPr lang="en-US" sz="1800" b="1" dirty="0"/>
              <a:t>Less Specific Responses</a:t>
            </a:r>
          </a:p>
          <a:p>
            <a:r>
              <a:rPr lang="en-US" sz="1800" b="1" dirty="0"/>
              <a:t>Non- Conversational</a:t>
            </a:r>
          </a:p>
          <a:p>
            <a:r>
              <a:rPr lang="en-US" sz="1800" b="1" dirty="0"/>
              <a:t>Limited failsafe for non-KB queries</a:t>
            </a:r>
            <a:endParaRPr lang="en-US" sz="1800" dirty="0"/>
          </a:p>
        </p:txBody>
      </p:sp>
      <p:sp>
        <p:nvSpPr>
          <p:cNvPr id="20" name="TextBox 19">
            <a:extLst>
              <a:ext uri="{FF2B5EF4-FFF2-40B4-BE49-F238E27FC236}">
                <a16:creationId xmlns:a16="http://schemas.microsoft.com/office/drawing/2014/main" id="{F62E95CF-135D-1FBC-9D5B-BD8A891FB456}"/>
              </a:ext>
            </a:extLst>
          </p:cNvPr>
          <p:cNvSpPr txBox="1"/>
          <p:nvPr/>
        </p:nvSpPr>
        <p:spPr>
          <a:xfrm>
            <a:off x="8477780" y="6810610"/>
            <a:ext cx="4080028" cy="923330"/>
          </a:xfrm>
          <a:prstGeom prst="rect">
            <a:avLst/>
          </a:prstGeom>
          <a:noFill/>
        </p:spPr>
        <p:txBody>
          <a:bodyPr wrap="square" rtlCol="0">
            <a:spAutoFit/>
          </a:bodyPr>
          <a:lstStyle/>
          <a:p>
            <a:r>
              <a:rPr lang="en-US" sz="1800" b="1" dirty="0"/>
              <a:t>More Specific Responses</a:t>
            </a:r>
          </a:p>
          <a:p>
            <a:r>
              <a:rPr lang="en-US" sz="1800" b="1" dirty="0"/>
              <a:t>Conversational</a:t>
            </a:r>
          </a:p>
          <a:p>
            <a:r>
              <a:rPr lang="en-US" sz="1800" b="1" dirty="0"/>
              <a:t>Failsafe exists non-KB queries</a:t>
            </a:r>
            <a:endParaRPr lang="en-US" sz="1800" dirty="0"/>
          </a:p>
        </p:txBody>
      </p:sp>
      <p:sp>
        <p:nvSpPr>
          <p:cNvPr id="2" name="Title 1">
            <a:extLst>
              <a:ext uri="{FF2B5EF4-FFF2-40B4-BE49-F238E27FC236}">
                <a16:creationId xmlns:a16="http://schemas.microsoft.com/office/drawing/2014/main" id="{599EBE63-5C2C-FAF1-51EC-3470E5436E94}"/>
              </a:ext>
            </a:extLst>
          </p:cNvPr>
          <p:cNvSpPr txBox="1">
            <a:spLocks/>
          </p:cNvSpPr>
          <p:nvPr/>
        </p:nvSpPr>
        <p:spPr>
          <a:xfrm>
            <a:off x="329492" y="542163"/>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Typical Chatbot</a:t>
            </a:r>
          </a:p>
        </p:txBody>
      </p:sp>
      <p:sp>
        <p:nvSpPr>
          <p:cNvPr id="3" name="Title 1">
            <a:extLst>
              <a:ext uri="{FF2B5EF4-FFF2-40B4-BE49-F238E27FC236}">
                <a16:creationId xmlns:a16="http://schemas.microsoft.com/office/drawing/2014/main" id="{7E682CC3-5A50-083F-C4A2-0DE0E965B42E}"/>
              </a:ext>
            </a:extLst>
          </p:cNvPr>
          <p:cNvSpPr txBox="1">
            <a:spLocks/>
          </p:cNvSpPr>
          <p:nvPr/>
        </p:nvSpPr>
        <p:spPr>
          <a:xfrm>
            <a:off x="8028329" y="563627"/>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Conversation Agent</a:t>
            </a:r>
          </a:p>
        </p:txBody>
      </p:sp>
      <p:cxnSp>
        <p:nvCxnSpPr>
          <p:cNvPr id="4" name="Straight Connector 3">
            <a:extLst>
              <a:ext uri="{FF2B5EF4-FFF2-40B4-BE49-F238E27FC236}">
                <a16:creationId xmlns:a16="http://schemas.microsoft.com/office/drawing/2014/main" id="{7E8A6960-EAF9-1D03-976C-C374CB1EB27C}"/>
              </a:ext>
            </a:extLst>
          </p:cNvPr>
          <p:cNvCxnSpPr>
            <a:cxnSpLocks/>
          </p:cNvCxnSpPr>
          <p:nvPr/>
        </p:nvCxnSpPr>
        <p:spPr>
          <a:xfrm>
            <a:off x="6325484" y="542163"/>
            <a:ext cx="0" cy="749302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303A241B-8B24-9B51-FC39-3217076FD618}"/>
              </a:ext>
            </a:extLst>
          </p:cNvPr>
          <p:cNvGraphicFramePr>
            <a:graphicFrameLocks noGrp="1"/>
          </p:cNvGraphicFramePr>
          <p:nvPr>
            <p:extLst>
              <p:ext uri="{D42A27DB-BD31-4B8C-83A1-F6EECF244321}">
                <p14:modId xmlns:p14="http://schemas.microsoft.com/office/powerpoint/2010/main" val="771293907"/>
              </p:ext>
            </p:extLst>
          </p:nvPr>
        </p:nvGraphicFramePr>
        <p:xfrm>
          <a:off x="3545437" y="5096889"/>
          <a:ext cx="2517318" cy="1249680"/>
        </p:xfrm>
        <a:graphic>
          <a:graphicData uri="http://schemas.openxmlformats.org/drawingml/2006/table">
            <a:tbl>
              <a:tblPr firstRow="1" bandRow="1">
                <a:tableStyleId>{5C22544A-7EE6-4342-B048-85BDC9FD1C3A}</a:tableStyleId>
              </a:tblPr>
              <a:tblGrid>
                <a:gridCol w="532404">
                  <a:extLst>
                    <a:ext uri="{9D8B030D-6E8A-4147-A177-3AD203B41FA5}">
                      <a16:colId xmlns:a16="http://schemas.microsoft.com/office/drawing/2014/main" val="1536169203"/>
                    </a:ext>
                  </a:extLst>
                </a:gridCol>
                <a:gridCol w="1148576">
                  <a:extLst>
                    <a:ext uri="{9D8B030D-6E8A-4147-A177-3AD203B41FA5}">
                      <a16:colId xmlns:a16="http://schemas.microsoft.com/office/drawing/2014/main" val="544239668"/>
                    </a:ext>
                  </a:extLst>
                </a:gridCol>
                <a:gridCol w="836338">
                  <a:extLst>
                    <a:ext uri="{9D8B030D-6E8A-4147-A177-3AD203B41FA5}">
                      <a16:colId xmlns:a16="http://schemas.microsoft.com/office/drawing/2014/main" val="2051642249"/>
                    </a:ext>
                  </a:extLst>
                </a:gridCol>
              </a:tblGrid>
              <a:tr h="309657">
                <a:tc>
                  <a:txBody>
                    <a:bodyPr/>
                    <a:lstStyle/>
                    <a:p>
                      <a:r>
                        <a:rPr lang="en-US" sz="800" dirty="0"/>
                        <a:t>KB 1</a:t>
                      </a:r>
                    </a:p>
                  </a:txBody>
                  <a:tcPr/>
                </a:tc>
                <a:tc>
                  <a:txBody>
                    <a:bodyPr/>
                    <a:lstStyle/>
                    <a:p>
                      <a:r>
                        <a:rPr lang="en-US" sz="800" dirty="0"/>
                        <a:t>How to handle invoice creation?</a:t>
                      </a:r>
                    </a:p>
                  </a:txBody>
                  <a:tcPr/>
                </a:tc>
                <a:tc>
                  <a:txBody>
                    <a:bodyPr/>
                    <a:lstStyle/>
                    <a:p>
                      <a:r>
                        <a:rPr lang="en-US" sz="800" dirty="0"/>
                        <a:t>…….</a:t>
                      </a:r>
                    </a:p>
                  </a:txBody>
                  <a:tcPr/>
                </a:tc>
                <a:extLst>
                  <a:ext uri="{0D108BD9-81ED-4DB2-BD59-A6C34878D82A}">
                    <a16:rowId xmlns:a16="http://schemas.microsoft.com/office/drawing/2014/main" val="3829070034"/>
                  </a:ext>
                </a:extLst>
              </a:tr>
              <a:tr h="309657">
                <a:tc>
                  <a:txBody>
                    <a:bodyPr/>
                    <a:lstStyle/>
                    <a:p>
                      <a:pPr marL="0" marR="0" lvl="0" indent="0" algn="l" defTabSz="1119245" rtl="0" eaLnBrk="1" fontAlgn="auto" latinLnBrk="0" hangingPunct="1">
                        <a:lnSpc>
                          <a:spcPct val="100000"/>
                        </a:lnSpc>
                        <a:spcBef>
                          <a:spcPts val="0"/>
                        </a:spcBef>
                        <a:spcAft>
                          <a:spcPts val="0"/>
                        </a:spcAft>
                        <a:buClrTx/>
                        <a:buSzTx/>
                        <a:buFontTx/>
                        <a:buNone/>
                        <a:tabLst/>
                        <a:defRPr/>
                      </a:pPr>
                      <a:r>
                        <a:rPr lang="en-US" sz="800" dirty="0"/>
                        <a:t>KB 2</a:t>
                      </a:r>
                    </a:p>
                    <a:p>
                      <a:pPr marL="0" marR="0" lvl="0" indent="0" algn="l" defTabSz="1119245"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marL="0" marR="0" lvl="0" indent="0" algn="l" defTabSz="1119245" rtl="0" eaLnBrk="1" fontAlgn="auto" latinLnBrk="0" hangingPunct="1">
                        <a:lnSpc>
                          <a:spcPct val="100000"/>
                        </a:lnSpc>
                        <a:spcBef>
                          <a:spcPts val="0"/>
                        </a:spcBef>
                        <a:spcAft>
                          <a:spcPts val="0"/>
                        </a:spcAft>
                        <a:buClrTx/>
                        <a:buSzTx/>
                        <a:buFontTx/>
                        <a:buNone/>
                        <a:tabLst/>
                        <a:defRPr/>
                      </a:pPr>
                      <a:r>
                        <a:rPr lang="en-US" sz="800" dirty="0"/>
                        <a:t>How to handle subscription creation?</a:t>
                      </a:r>
                    </a:p>
                  </a:txBody>
                  <a:tcPr/>
                </a:tc>
                <a:tc>
                  <a:txBody>
                    <a:bodyPr/>
                    <a:lstStyle/>
                    <a:p>
                      <a:r>
                        <a:rPr lang="en-US" sz="800" dirty="0"/>
                        <a:t>……..</a:t>
                      </a:r>
                    </a:p>
                  </a:txBody>
                  <a:tcPr/>
                </a:tc>
                <a:extLst>
                  <a:ext uri="{0D108BD9-81ED-4DB2-BD59-A6C34878D82A}">
                    <a16:rowId xmlns:a16="http://schemas.microsoft.com/office/drawing/2014/main" val="4272242484"/>
                  </a:ext>
                </a:extLst>
              </a:tr>
              <a:tr h="309657">
                <a:tc>
                  <a:txBody>
                    <a:bodyPr/>
                    <a:lstStyle/>
                    <a:p>
                      <a:r>
                        <a:rPr lang="en-US" sz="800" dirty="0"/>
                        <a:t>KB 3</a:t>
                      </a:r>
                    </a:p>
                  </a:txBody>
                  <a:tcPr/>
                </a:tc>
                <a:tc>
                  <a:txBody>
                    <a:bodyPr/>
                    <a:lstStyle/>
                    <a:p>
                      <a:r>
                        <a:rPr lang="en-US" sz="800" dirty="0"/>
                        <a:t>How to handle subscription cancellation?</a:t>
                      </a:r>
                    </a:p>
                  </a:txBody>
                  <a:tcPr/>
                </a:tc>
                <a:tc>
                  <a:txBody>
                    <a:bodyPr/>
                    <a:lstStyle/>
                    <a:p>
                      <a:r>
                        <a:rPr lang="en-US" sz="800" dirty="0"/>
                        <a:t>……..</a:t>
                      </a:r>
                    </a:p>
                  </a:txBody>
                  <a:tcPr/>
                </a:tc>
                <a:extLst>
                  <a:ext uri="{0D108BD9-81ED-4DB2-BD59-A6C34878D82A}">
                    <a16:rowId xmlns:a16="http://schemas.microsoft.com/office/drawing/2014/main" val="3468670977"/>
                  </a:ext>
                </a:extLst>
              </a:tr>
            </a:tbl>
          </a:graphicData>
        </a:graphic>
      </p:graphicFrame>
      <p:sp>
        <p:nvSpPr>
          <p:cNvPr id="6" name="TextBox 5">
            <a:extLst>
              <a:ext uri="{FF2B5EF4-FFF2-40B4-BE49-F238E27FC236}">
                <a16:creationId xmlns:a16="http://schemas.microsoft.com/office/drawing/2014/main" id="{7FAC0418-6440-25DB-AFEC-84820B7E2EAD}"/>
              </a:ext>
            </a:extLst>
          </p:cNvPr>
          <p:cNvSpPr txBox="1"/>
          <p:nvPr/>
        </p:nvSpPr>
        <p:spPr>
          <a:xfrm>
            <a:off x="4305347" y="4878581"/>
            <a:ext cx="1282302"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KB Articles</a:t>
            </a:r>
          </a:p>
        </p:txBody>
      </p:sp>
    </p:spTree>
    <p:extLst>
      <p:ext uri="{BB962C8B-B14F-4D97-AF65-F5344CB8AC3E}">
        <p14:creationId xmlns:p14="http://schemas.microsoft.com/office/powerpoint/2010/main" val="415225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 grpId="0" animBg="1"/>
      <p:bldP spid="3"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DB10-5D16-458A-9D51-EA73716C3B97}"/>
              </a:ext>
            </a:extLst>
          </p:cNvPr>
          <p:cNvSpPr>
            <a:spLocks noGrp="1"/>
          </p:cNvSpPr>
          <p:nvPr>
            <p:ph type="title" idx="4294967295"/>
          </p:nvPr>
        </p:nvSpPr>
        <p:spPr>
          <a:xfrm>
            <a:off x="3966693" y="3516313"/>
            <a:ext cx="6194738" cy="598487"/>
          </a:xfrm>
          <a:prstGeom prst="rect">
            <a:avLst/>
          </a:prstGeom>
        </p:spPr>
        <p:txBody>
          <a:bodyPr/>
          <a:lstStyle/>
          <a:p>
            <a:pPr algn="ctr"/>
            <a:r>
              <a:rPr lang="en-IN" sz="2800" dirty="0"/>
              <a:t>Demo</a:t>
            </a:r>
          </a:p>
        </p:txBody>
      </p:sp>
    </p:spTree>
    <p:extLst>
      <p:ext uri="{BB962C8B-B14F-4D97-AF65-F5344CB8AC3E}">
        <p14:creationId xmlns:p14="http://schemas.microsoft.com/office/powerpoint/2010/main" val="1721046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05593D2-97C2-F485-18B9-71215F30CF43}"/>
              </a:ext>
            </a:extLst>
          </p:cNvPr>
          <p:cNvGraphicFramePr/>
          <p:nvPr/>
        </p:nvGraphicFramePr>
        <p:xfrm>
          <a:off x="1560920" y="1653647"/>
          <a:ext cx="12209171" cy="5712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B1EF048-040C-338A-BF53-3256694023FF}"/>
              </a:ext>
            </a:extLst>
          </p:cNvPr>
          <p:cNvSpPr txBox="1">
            <a:spLocks/>
          </p:cNvSpPr>
          <p:nvPr/>
        </p:nvSpPr>
        <p:spPr>
          <a:xfrm>
            <a:off x="329492" y="542163"/>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Chief Concerns</a:t>
            </a:r>
          </a:p>
        </p:txBody>
      </p:sp>
    </p:spTree>
    <p:extLst>
      <p:ext uri="{BB962C8B-B14F-4D97-AF65-F5344CB8AC3E}">
        <p14:creationId xmlns:p14="http://schemas.microsoft.com/office/powerpoint/2010/main" val="367834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graphicEl>
                                              <a:dgm id="{42C58587-426A-A34D-8F98-D053F4E0C89E}"/>
                                            </p:graphicEl>
                                          </p:spTgt>
                                        </p:tgtEl>
                                        <p:attrNameLst>
                                          <p:attrName>style.visibility</p:attrName>
                                        </p:attrNameLst>
                                      </p:cBhvr>
                                      <p:to>
                                        <p:strVal val="visible"/>
                                      </p:to>
                                    </p:set>
                                    <p:anim calcmode="lin" valueType="num">
                                      <p:cBhvr>
                                        <p:cTn id="7" dur="1000" fill="hold"/>
                                        <p:tgtEl>
                                          <p:spTgt spid="4">
                                            <p:graphicEl>
                                              <a:dgm id="{42C58587-426A-A34D-8F98-D053F4E0C89E}"/>
                                            </p:graphicEl>
                                          </p:spTgt>
                                        </p:tgtEl>
                                        <p:attrNameLst>
                                          <p:attrName>ppt_w</p:attrName>
                                        </p:attrNameLst>
                                      </p:cBhvr>
                                      <p:tavLst>
                                        <p:tav tm="0">
                                          <p:val>
                                            <p:strVal val="#ppt_w*0.70"/>
                                          </p:val>
                                        </p:tav>
                                        <p:tav tm="100000">
                                          <p:val>
                                            <p:strVal val="#ppt_w"/>
                                          </p:val>
                                        </p:tav>
                                      </p:tavLst>
                                    </p:anim>
                                    <p:anim calcmode="lin" valueType="num">
                                      <p:cBhvr>
                                        <p:cTn id="8" dur="1000" fill="hold"/>
                                        <p:tgtEl>
                                          <p:spTgt spid="4">
                                            <p:graphicEl>
                                              <a:dgm id="{42C58587-426A-A34D-8F98-D053F4E0C89E}"/>
                                            </p:graphicEl>
                                          </p:spTgt>
                                        </p:tgtEl>
                                        <p:attrNameLst>
                                          <p:attrName>ppt_h</p:attrName>
                                        </p:attrNameLst>
                                      </p:cBhvr>
                                      <p:tavLst>
                                        <p:tav tm="0">
                                          <p:val>
                                            <p:strVal val="#ppt_h"/>
                                          </p:val>
                                        </p:tav>
                                        <p:tav tm="100000">
                                          <p:val>
                                            <p:strVal val="#ppt_h"/>
                                          </p:val>
                                        </p:tav>
                                      </p:tavLst>
                                    </p:anim>
                                    <p:animEffect transition="in" filter="fade">
                                      <p:cBhvr>
                                        <p:cTn id="9" dur="1000"/>
                                        <p:tgtEl>
                                          <p:spTgt spid="4">
                                            <p:graphicEl>
                                              <a:dgm id="{42C58587-426A-A34D-8F98-D053F4E0C89E}"/>
                                            </p:graphic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
                                            <p:graphicEl>
                                              <a:dgm id="{19EF6C0E-A90E-6540-9267-C91373553BD6}"/>
                                            </p:graphicEl>
                                          </p:spTgt>
                                        </p:tgtEl>
                                        <p:attrNameLst>
                                          <p:attrName>style.visibility</p:attrName>
                                        </p:attrNameLst>
                                      </p:cBhvr>
                                      <p:to>
                                        <p:strVal val="visible"/>
                                      </p:to>
                                    </p:set>
                                    <p:anim calcmode="lin" valueType="num">
                                      <p:cBhvr>
                                        <p:cTn id="12" dur="1000" fill="hold"/>
                                        <p:tgtEl>
                                          <p:spTgt spid="4">
                                            <p:graphicEl>
                                              <a:dgm id="{19EF6C0E-A90E-6540-9267-C91373553BD6}"/>
                                            </p:graphicEl>
                                          </p:spTgt>
                                        </p:tgtEl>
                                        <p:attrNameLst>
                                          <p:attrName>ppt_w</p:attrName>
                                        </p:attrNameLst>
                                      </p:cBhvr>
                                      <p:tavLst>
                                        <p:tav tm="0">
                                          <p:val>
                                            <p:strVal val="#ppt_w*0.70"/>
                                          </p:val>
                                        </p:tav>
                                        <p:tav tm="100000">
                                          <p:val>
                                            <p:strVal val="#ppt_w"/>
                                          </p:val>
                                        </p:tav>
                                      </p:tavLst>
                                    </p:anim>
                                    <p:anim calcmode="lin" valueType="num">
                                      <p:cBhvr>
                                        <p:cTn id="13" dur="1000" fill="hold"/>
                                        <p:tgtEl>
                                          <p:spTgt spid="4">
                                            <p:graphicEl>
                                              <a:dgm id="{19EF6C0E-A90E-6540-9267-C91373553BD6}"/>
                                            </p:graphicEl>
                                          </p:spTgt>
                                        </p:tgtEl>
                                        <p:attrNameLst>
                                          <p:attrName>ppt_h</p:attrName>
                                        </p:attrNameLst>
                                      </p:cBhvr>
                                      <p:tavLst>
                                        <p:tav tm="0">
                                          <p:val>
                                            <p:strVal val="#ppt_h"/>
                                          </p:val>
                                        </p:tav>
                                        <p:tav tm="100000">
                                          <p:val>
                                            <p:strVal val="#ppt_h"/>
                                          </p:val>
                                        </p:tav>
                                      </p:tavLst>
                                    </p:anim>
                                    <p:animEffect transition="in" filter="fade">
                                      <p:cBhvr>
                                        <p:cTn id="14" dur="1000"/>
                                        <p:tgtEl>
                                          <p:spTgt spid="4">
                                            <p:graphicEl>
                                              <a:dgm id="{19EF6C0E-A90E-6540-9267-C91373553BD6}"/>
                                            </p:graphic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4">
                                            <p:graphicEl>
                                              <a:dgm id="{D237C978-11A2-534D-866E-DD8681414A8C}"/>
                                            </p:graphicEl>
                                          </p:spTgt>
                                        </p:tgtEl>
                                        <p:attrNameLst>
                                          <p:attrName>style.visibility</p:attrName>
                                        </p:attrNameLst>
                                      </p:cBhvr>
                                      <p:to>
                                        <p:strVal val="visible"/>
                                      </p:to>
                                    </p:set>
                                    <p:anim calcmode="lin" valueType="num">
                                      <p:cBhvr>
                                        <p:cTn id="17" dur="1000" fill="hold"/>
                                        <p:tgtEl>
                                          <p:spTgt spid="4">
                                            <p:graphicEl>
                                              <a:dgm id="{D237C978-11A2-534D-866E-DD8681414A8C}"/>
                                            </p:graphicEl>
                                          </p:spTgt>
                                        </p:tgtEl>
                                        <p:attrNameLst>
                                          <p:attrName>ppt_w</p:attrName>
                                        </p:attrNameLst>
                                      </p:cBhvr>
                                      <p:tavLst>
                                        <p:tav tm="0">
                                          <p:val>
                                            <p:strVal val="#ppt_w*0.70"/>
                                          </p:val>
                                        </p:tav>
                                        <p:tav tm="100000">
                                          <p:val>
                                            <p:strVal val="#ppt_w"/>
                                          </p:val>
                                        </p:tav>
                                      </p:tavLst>
                                    </p:anim>
                                    <p:anim calcmode="lin" valueType="num">
                                      <p:cBhvr>
                                        <p:cTn id="18" dur="1000" fill="hold"/>
                                        <p:tgtEl>
                                          <p:spTgt spid="4">
                                            <p:graphicEl>
                                              <a:dgm id="{D237C978-11A2-534D-866E-DD8681414A8C}"/>
                                            </p:graphicEl>
                                          </p:spTgt>
                                        </p:tgtEl>
                                        <p:attrNameLst>
                                          <p:attrName>ppt_h</p:attrName>
                                        </p:attrNameLst>
                                      </p:cBhvr>
                                      <p:tavLst>
                                        <p:tav tm="0">
                                          <p:val>
                                            <p:strVal val="#ppt_h"/>
                                          </p:val>
                                        </p:tav>
                                        <p:tav tm="100000">
                                          <p:val>
                                            <p:strVal val="#ppt_h"/>
                                          </p:val>
                                        </p:tav>
                                      </p:tavLst>
                                    </p:anim>
                                    <p:animEffect transition="in" filter="fade">
                                      <p:cBhvr>
                                        <p:cTn id="19" dur="1000"/>
                                        <p:tgtEl>
                                          <p:spTgt spid="4">
                                            <p:graphicEl>
                                              <a:dgm id="{D237C978-11A2-534D-866E-DD8681414A8C}"/>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4">
                                            <p:graphicEl>
                                              <a:dgm id="{1794AD98-3AD8-8E4C-846F-1AC455ACBDDC}"/>
                                            </p:graphicEl>
                                          </p:spTgt>
                                        </p:tgtEl>
                                        <p:attrNameLst>
                                          <p:attrName>style.visibility</p:attrName>
                                        </p:attrNameLst>
                                      </p:cBhvr>
                                      <p:to>
                                        <p:strVal val="visible"/>
                                      </p:to>
                                    </p:set>
                                    <p:anim calcmode="lin" valueType="num">
                                      <p:cBhvr>
                                        <p:cTn id="24" dur="1000" fill="hold"/>
                                        <p:tgtEl>
                                          <p:spTgt spid="4">
                                            <p:graphicEl>
                                              <a:dgm id="{1794AD98-3AD8-8E4C-846F-1AC455ACBDDC}"/>
                                            </p:graphicEl>
                                          </p:spTgt>
                                        </p:tgtEl>
                                        <p:attrNameLst>
                                          <p:attrName>ppt_w</p:attrName>
                                        </p:attrNameLst>
                                      </p:cBhvr>
                                      <p:tavLst>
                                        <p:tav tm="0">
                                          <p:val>
                                            <p:strVal val="#ppt_w*0.70"/>
                                          </p:val>
                                        </p:tav>
                                        <p:tav tm="100000">
                                          <p:val>
                                            <p:strVal val="#ppt_w"/>
                                          </p:val>
                                        </p:tav>
                                      </p:tavLst>
                                    </p:anim>
                                    <p:anim calcmode="lin" valueType="num">
                                      <p:cBhvr>
                                        <p:cTn id="25" dur="1000" fill="hold"/>
                                        <p:tgtEl>
                                          <p:spTgt spid="4">
                                            <p:graphicEl>
                                              <a:dgm id="{1794AD98-3AD8-8E4C-846F-1AC455ACBDDC}"/>
                                            </p:graphicEl>
                                          </p:spTgt>
                                        </p:tgtEl>
                                        <p:attrNameLst>
                                          <p:attrName>ppt_h</p:attrName>
                                        </p:attrNameLst>
                                      </p:cBhvr>
                                      <p:tavLst>
                                        <p:tav tm="0">
                                          <p:val>
                                            <p:strVal val="#ppt_h"/>
                                          </p:val>
                                        </p:tav>
                                        <p:tav tm="100000">
                                          <p:val>
                                            <p:strVal val="#ppt_h"/>
                                          </p:val>
                                        </p:tav>
                                      </p:tavLst>
                                    </p:anim>
                                    <p:animEffect transition="in" filter="fade">
                                      <p:cBhvr>
                                        <p:cTn id="26" dur="1000"/>
                                        <p:tgtEl>
                                          <p:spTgt spid="4">
                                            <p:graphicEl>
                                              <a:dgm id="{1794AD98-3AD8-8E4C-846F-1AC455ACBDDC}"/>
                                            </p:graphicEl>
                                          </p:spTgt>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4">
                                            <p:graphicEl>
                                              <a:dgm id="{44D02763-C0FC-3B46-8F53-24F18A614A8F}"/>
                                            </p:graphicEl>
                                          </p:spTgt>
                                        </p:tgtEl>
                                        <p:attrNameLst>
                                          <p:attrName>style.visibility</p:attrName>
                                        </p:attrNameLst>
                                      </p:cBhvr>
                                      <p:to>
                                        <p:strVal val="visible"/>
                                      </p:to>
                                    </p:set>
                                    <p:anim calcmode="lin" valueType="num">
                                      <p:cBhvr>
                                        <p:cTn id="29" dur="1000" fill="hold"/>
                                        <p:tgtEl>
                                          <p:spTgt spid="4">
                                            <p:graphicEl>
                                              <a:dgm id="{44D02763-C0FC-3B46-8F53-24F18A614A8F}"/>
                                            </p:graphicEl>
                                          </p:spTgt>
                                        </p:tgtEl>
                                        <p:attrNameLst>
                                          <p:attrName>ppt_w</p:attrName>
                                        </p:attrNameLst>
                                      </p:cBhvr>
                                      <p:tavLst>
                                        <p:tav tm="0">
                                          <p:val>
                                            <p:strVal val="#ppt_w*0.70"/>
                                          </p:val>
                                        </p:tav>
                                        <p:tav tm="100000">
                                          <p:val>
                                            <p:strVal val="#ppt_w"/>
                                          </p:val>
                                        </p:tav>
                                      </p:tavLst>
                                    </p:anim>
                                    <p:anim calcmode="lin" valueType="num">
                                      <p:cBhvr>
                                        <p:cTn id="30" dur="1000" fill="hold"/>
                                        <p:tgtEl>
                                          <p:spTgt spid="4">
                                            <p:graphicEl>
                                              <a:dgm id="{44D02763-C0FC-3B46-8F53-24F18A614A8F}"/>
                                            </p:graphicEl>
                                          </p:spTgt>
                                        </p:tgtEl>
                                        <p:attrNameLst>
                                          <p:attrName>ppt_h</p:attrName>
                                        </p:attrNameLst>
                                      </p:cBhvr>
                                      <p:tavLst>
                                        <p:tav tm="0">
                                          <p:val>
                                            <p:strVal val="#ppt_h"/>
                                          </p:val>
                                        </p:tav>
                                        <p:tav tm="100000">
                                          <p:val>
                                            <p:strVal val="#ppt_h"/>
                                          </p:val>
                                        </p:tav>
                                      </p:tavLst>
                                    </p:anim>
                                    <p:animEffect transition="in" filter="fade">
                                      <p:cBhvr>
                                        <p:cTn id="31" dur="1000"/>
                                        <p:tgtEl>
                                          <p:spTgt spid="4">
                                            <p:graphicEl>
                                              <a:dgm id="{44D02763-C0FC-3B46-8F53-24F18A614A8F}"/>
                                            </p:graphic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4">
                                            <p:graphicEl>
                                              <a:dgm id="{192A25F8-6E98-6745-9AC5-E6FDDA21A9AC}"/>
                                            </p:graphicEl>
                                          </p:spTgt>
                                        </p:tgtEl>
                                        <p:attrNameLst>
                                          <p:attrName>style.visibility</p:attrName>
                                        </p:attrNameLst>
                                      </p:cBhvr>
                                      <p:to>
                                        <p:strVal val="visible"/>
                                      </p:to>
                                    </p:set>
                                    <p:anim calcmode="lin" valueType="num">
                                      <p:cBhvr>
                                        <p:cTn id="34" dur="1000" fill="hold"/>
                                        <p:tgtEl>
                                          <p:spTgt spid="4">
                                            <p:graphicEl>
                                              <a:dgm id="{192A25F8-6E98-6745-9AC5-E6FDDA21A9AC}"/>
                                            </p:graphicEl>
                                          </p:spTgt>
                                        </p:tgtEl>
                                        <p:attrNameLst>
                                          <p:attrName>ppt_w</p:attrName>
                                        </p:attrNameLst>
                                      </p:cBhvr>
                                      <p:tavLst>
                                        <p:tav tm="0">
                                          <p:val>
                                            <p:strVal val="#ppt_w*0.70"/>
                                          </p:val>
                                        </p:tav>
                                        <p:tav tm="100000">
                                          <p:val>
                                            <p:strVal val="#ppt_w"/>
                                          </p:val>
                                        </p:tav>
                                      </p:tavLst>
                                    </p:anim>
                                    <p:anim calcmode="lin" valueType="num">
                                      <p:cBhvr>
                                        <p:cTn id="35" dur="1000" fill="hold"/>
                                        <p:tgtEl>
                                          <p:spTgt spid="4">
                                            <p:graphicEl>
                                              <a:dgm id="{192A25F8-6E98-6745-9AC5-E6FDDA21A9AC}"/>
                                            </p:graphicEl>
                                          </p:spTgt>
                                        </p:tgtEl>
                                        <p:attrNameLst>
                                          <p:attrName>ppt_h</p:attrName>
                                        </p:attrNameLst>
                                      </p:cBhvr>
                                      <p:tavLst>
                                        <p:tav tm="0">
                                          <p:val>
                                            <p:strVal val="#ppt_h"/>
                                          </p:val>
                                        </p:tav>
                                        <p:tav tm="100000">
                                          <p:val>
                                            <p:strVal val="#ppt_h"/>
                                          </p:val>
                                        </p:tav>
                                      </p:tavLst>
                                    </p:anim>
                                    <p:animEffect transition="in" filter="fade">
                                      <p:cBhvr>
                                        <p:cTn id="36" dur="1000"/>
                                        <p:tgtEl>
                                          <p:spTgt spid="4">
                                            <p:graphicEl>
                                              <a:dgm id="{192A25F8-6E98-6745-9AC5-E6FDDA21A9AC}"/>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4">
                                            <p:graphicEl>
                                              <a:dgm id="{B4627223-CC4A-F044-9583-5FA0FF758EE9}"/>
                                            </p:graphicEl>
                                          </p:spTgt>
                                        </p:tgtEl>
                                        <p:attrNameLst>
                                          <p:attrName>style.visibility</p:attrName>
                                        </p:attrNameLst>
                                      </p:cBhvr>
                                      <p:to>
                                        <p:strVal val="visible"/>
                                      </p:to>
                                    </p:set>
                                    <p:anim calcmode="lin" valueType="num">
                                      <p:cBhvr>
                                        <p:cTn id="41" dur="1000" fill="hold"/>
                                        <p:tgtEl>
                                          <p:spTgt spid="4">
                                            <p:graphicEl>
                                              <a:dgm id="{B4627223-CC4A-F044-9583-5FA0FF758EE9}"/>
                                            </p:graphicEl>
                                          </p:spTgt>
                                        </p:tgtEl>
                                        <p:attrNameLst>
                                          <p:attrName>ppt_w</p:attrName>
                                        </p:attrNameLst>
                                      </p:cBhvr>
                                      <p:tavLst>
                                        <p:tav tm="0">
                                          <p:val>
                                            <p:strVal val="#ppt_w*0.70"/>
                                          </p:val>
                                        </p:tav>
                                        <p:tav tm="100000">
                                          <p:val>
                                            <p:strVal val="#ppt_w"/>
                                          </p:val>
                                        </p:tav>
                                      </p:tavLst>
                                    </p:anim>
                                    <p:anim calcmode="lin" valueType="num">
                                      <p:cBhvr>
                                        <p:cTn id="42" dur="1000" fill="hold"/>
                                        <p:tgtEl>
                                          <p:spTgt spid="4">
                                            <p:graphicEl>
                                              <a:dgm id="{B4627223-CC4A-F044-9583-5FA0FF758EE9}"/>
                                            </p:graphicEl>
                                          </p:spTgt>
                                        </p:tgtEl>
                                        <p:attrNameLst>
                                          <p:attrName>ppt_h</p:attrName>
                                        </p:attrNameLst>
                                      </p:cBhvr>
                                      <p:tavLst>
                                        <p:tav tm="0">
                                          <p:val>
                                            <p:strVal val="#ppt_h"/>
                                          </p:val>
                                        </p:tav>
                                        <p:tav tm="100000">
                                          <p:val>
                                            <p:strVal val="#ppt_h"/>
                                          </p:val>
                                        </p:tav>
                                      </p:tavLst>
                                    </p:anim>
                                    <p:animEffect transition="in" filter="fade">
                                      <p:cBhvr>
                                        <p:cTn id="43" dur="1000"/>
                                        <p:tgtEl>
                                          <p:spTgt spid="4">
                                            <p:graphicEl>
                                              <a:dgm id="{B4627223-CC4A-F044-9583-5FA0FF758EE9}"/>
                                            </p:graphicEl>
                                          </p:spTgt>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4">
                                            <p:graphicEl>
                                              <a:dgm id="{9ECA95F7-0A1C-144C-91A6-3CFE4E1236B8}"/>
                                            </p:graphicEl>
                                          </p:spTgt>
                                        </p:tgtEl>
                                        <p:attrNameLst>
                                          <p:attrName>style.visibility</p:attrName>
                                        </p:attrNameLst>
                                      </p:cBhvr>
                                      <p:to>
                                        <p:strVal val="visible"/>
                                      </p:to>
                                    </p:set>
                                    <p:anim calcmode="lin" valueType="num">
                                      <p:cBhvr>
                                        <p:cTn id="46" dur="1000" fill="hold"/>
                                        <p:tgtEl>
                                          <p:spTgt spid="4">
                                            <p:graphicEl>
                                              <a:dgm id="{9ECA95F7-0A1C-144C-91A6-3CFE4E1236B8}"/>
                                            </p:graphicEl>
                                          </p:spTgt>
                                        </p:tgtEl>
                                        <p:attrNameLst>
                                          <p:attrName>ppt_w</p:attrName>
                                        </p:attrNameLst>
                                      </p:cBhvr>
                                      <p:tavLst>
                                        <p:tav tm="0">
                                          <p:val>
                                            <p:strVal val="#ppt_w*0.70"/>
                                          </p:val>
                                        </p:tav>
                                        <p:tav tm="100000">
                                          <p:val>
                                            <p:strVal val="#ppt_w"/>
                                          </p:val>
                                        </p:tav>
                                      </p:tavLst>
                                    </p:anim>
                                    <p:anim calcmode="lin" valueType="num">
                                      <p:cBhvr>
                                        <p:cTn id="47" dur="1000" fill="hold"/>
                                        <p:tgtEl>
                                          <p:spTgt spid="4">
                                            <p:graphicEl>
                                              <a:dgm id="{9ECA95F7-0A1C-144C-91A6-3CFE4E1236B8}"/>
                                            </p:graphicEl>
                                          </p:spTgt>
                                        </p:tgtEl>
                                        <p:attrNameLst>
                                          <p:attrName>ppt_h</p:attrName>
                                        </p:attrNameLst>
                                      </p:cBhvr>
                                      <p:tavLst>
                                        <p:tav tm="0">
                                          <p:val>
                                            <p:strVal val="#ppt_h"/>
                                          </p:val>
                                        </p:tav>
                                        <p:tav tm="100000">
                                          <p:val>
                                            <p:strVal val="#ppt_h"/>
                                          </p:val>
                                        </p:tav>
                                      </p:tavLst>
                                    </p:anim>
                                    <p:animEffect transition="in" filter="fade">
                                      <p:cBhvr>
                                        <p:cTn id="48" dur="1000"/>
                                        <p:tgtEl>
                                          <p:spTgt spid="4">
                                            <p:graphicEl>
                                              <a:dgm id="{9ECA95F7-0A1C-144C-91A6-3CFE4E1236B8}"/>
                                            </p:graphicEl>
                                          </p:spTgt>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4">
                                            <p:graphicEl>
                                              <a:dgm id="{EFFB8C19-FB1A-7C4C-8CC5-E5D0E19350D4}"/>
                                            </p:graphicEl>
                                          </p:spTgt>
                                        </p:tgtEl>
                                        <p:attrNameLst>
                                          <p:attrName>style.visibility</p:attrName>
                                        </p:attrNameLst>
                                      </p:cBhvr>
                                      <p:to>
                                        <p:strVal val="visible"/>
                                      </p:to>
                                    </p:set>
                                    <p:anim calcmode="lin" valueType="num">
                                      <p:cBhvr>
                                        <p:cTn id="51" dur="1000" fill="hold"/>
                                        <p:tgtEl>
                                          <p:spTgt spid="4">
                                            <p:graphicEl>
                                              <a:dgm id="{EFFB8C19-FB1A-7C4C-8CC5-E5D0E19350D4}"/>
                                            </p:graphicEl>
                                          </p:spTgt>
                                        </p:tgtEl>
                                        <p:attrNameLst>
                                          <p:attrName>ppt_w</p:attrName>
                                        </p:attrNameLst>
                                      </p:cBhvr>
                                      <p:tavLst>
                                        <p:tav tm="0">
                                          <p:val>
                                            <p:strVal val="#ppt_w*0.70"/>
                                          </p:val>
                                        </p:tav>
                                        <p:tav tm="100000">
                                          <p:val>
                                            <p:strVal val="#ppt_w"/>
                                          </p:val>
                                        </p:tav>
                                      </p:tavLst>
                                    </p:anim>
                                    <p:anim calcmode="lin" valueType="num">
                                      <p:cBhvr>
                                        <p:cTn id="52" dur="1000" fill="hold"/>
                                        <p:tgtEl>
                                          <p:spTgt spid="4">
                                            <p:graphicEl>
                                              <a:dgm id="{EFFB8C19-FB1A-7C4C-8CC5-E5D0E19350D4}"/>
                                            </p:graphicEl>
                                          </p:spTgt>
                                        </p:tgtEl>
                                        <p:attrNameLst>
                                          <p:attrName>ppt_h</p:attrName>
                                        </p:attrNameLst>
                                      </p:cBhvr>
                                      <p:tavLst>
                                        <p:tav tm="0">
                                          <p:val>
                                            <p:strVal val="#ppt_h"/>
                                          </p:val>
                                        </p:tav>
                                        <p:tav tm="100000">
                                          <p:val>
                                            <p:strVal val="#ppt_h"/>
                                          </p:val>
                                        </p:tav>
                                      </p:tavLst>
                                    </p:anim>
                                    <p:animEffect transition="in" filter="fade">
                                      <p:cBhvr>
                                        <p:cTn id="53" dur="1000"/>
                                        <p:tgtEl>
                                          <p:spTgt spid="4">
                                            <p:graphicEl>
                                              <a:dgm id="{EFFB8C19-FB1A-7C4C-8CC5-E5D0E19350D4}"/>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55" presetClass="entr" presetSubtype="0" fill="hold" grpId="0" nodeType="clickEffect">
                                  <p:stCondLst>
                                    <p:cond delay="0"/>
                                  </p:stCondLst>
                                  <p:childTnLst>
                                    <p:set>
                                      <p:cBhvr>
                                        <p:cTn id="57" dur="1" fill="hold">
                                          <p:stCondLst>
                                            <p:cond delay="0"/>
                                          </p:stCondLst>
                                        </p:cTn>
                                        <p:tgtEl>
                                          <p:spTgt spid="4">
                                            <p:graphicEl>
                                              <a:dgm id="{085E1356-5A5D-0F47-9B42-894506C73A85}"/>
                                            </p:graphicEl>
                                          </p:spTgt>
                                        </p:tgtEl>
                                        <p:attrNameLst>
                                          <p:attrName>style.visibility</p:attrName>
                                        </p:attrNameLst>
                                      </p:cBhvr>
                                      <p:to>
                                        <p:strVal val="visible"/>
                                      </p:to>
                                    </p:set>
                                    <p:anim calcmode="lin" valueType="num">
                                      <p:cBhvr>
                                        <p:cTn id="58" dur="1000" fill="hold"/>
                                        <p:tgtEl>
                                          <p:spTgt spid="4">
                                            <p:graphicEl>
                                              <a:dgm id="{085E1356-5A5D-0F47-9B42-894506C73A85}"/>
                                            </p:graphicEl>
                                          </p:spTgt>
                                        </p:tgtEl>
                                        <p:attrNameLst>
                                          <p:attrName>ppt_w</p:attrName>
                                        </p:attrNameLst>
                                      </p:cBhvr>
                                      <p:tavLst>
                                        <p:tav tm="0">
                                          <p:val>
                                            <p:strVal val="#ppt_w*0.70"/>
                                          </p:val>
                                        </p:tav>
                                        <p:tav tm="100000">
                                          <p:val>
                                            <p:strVal val="#ppt_w"/>
                                          </p:val>
                                        </p:tav>
                                      </p:tavLst>
                                    </p:anim>
                                    <p:anim calcmode="lin" valueType="num">
                                      <p:cBhvr>
                                        <p:cTn id="59" dur="1000" fill="hold"/>
                                        <p:tgtEl>
                                          <p:spTgt spid="4">
                                            <p:graphicEl>
                                              <a:dgm id="{085E1356-5A5D-0F47-9B42-894506C73A85}"/>
                                            </p:graphicEl>
                                          </p:spTgt>
                                        </p:tgtEl>
                                        <p:attrNameLst>
                                          <p:attrName>ppt_h</p:attrName>
                                        </p:attrNameLst>
                                      </p:cBhvr>
                                      <p:tavLst>
                                        <p:tav tm="0">
                                          <p:val>
                                            <p:strVal val="#ppt_h"/>
                                          </p:val>
                                        </p:tav>
                                        <p:tav tm="100000">
                                          <p:val>
                                            <p:strVal val="#ppt_h"/>
                                          </p:val>
                                        </p:tav>
                                      </p:tavLst>
                                    </p:anim>
                                    <p:animEffect transition="in" filter="fade">
                                      <p:cBhvr>
                                        <p:cTn id="60" dur="1000"/>
                                        <p:tgtEl>
                                          <p:spTgt spid="4">
                                            <p:graphicEl>
                                              <a:dgm id="{085E1356-5A5D-0F47-9B42-894506C73A85}"/>
                                            </p:graphicEl>
                                          </p:spTgt>
                                        </p:tgtEl>
                                      </p:cBhvr>
                                    </p:animEffect>
                                  </p:childTnLst>
                                </p:cTn>
                              </p:par>
                              <p:par>
                                <p:cTn id="61" presetID="55" presetClass="entr" presetSubtype="0" fill="hold" grpId="0" nodeType="withEffect">
                                  <p:stCondLst>
                                    <p:cond delay="0"/>
                                  </p:stCondLst>
                                  <p:childTnLst>
                                    <p:set>
                                      <p:cBhvr>
                                        <p:cTn id="62" dur="1" fill="hold">
                                          <p:stCondLst>
                                            <p:cond delay="0"/>
                                          </p:stCondLst>
                                        </p:cTn>
                                        <p:tgtEl>
                                          <p:spTgt spid="4">
                                            <p:graphicEl>
                                              <a:dgm id="{63CA48F5-66E3-4A41-835C-6D66FB98AF8D}"/>
                                            </p:graphicEl>
                                          </p:spTgt>
                                        </p:tgtEl>
                                        <p:attrNameLst>
                                          <p:attrName>style.visibility</p:attrName>
                                        </p:attrNameLst>
                                      </p:cBhvr>
                                      <p:to>
                                        <p:strVal val="visible"/>
                                      </p:to>
                                    </p:set>
                                    <p:anim calcmode="lin" valueType="num">
                                      <p:cBhvr>
                                        <p:cTn id="63" dur="1000" fill="hold"/>
                                        <p:tgtEl>
                                          <p:spTgt spid="4">
                                            <p:graphicEl>
                                              <a:dgm id="{63CA48F5-66E3-4A41-835C-6D66FB98AF8D}"/>
                                            </p:graphicEl>
                                          </p:spTgt>
                                        </p:tgtEl>
                                        <p:attrNameLst>
                                          <p:attrName>ppt_w</p:attrName>
                                        </p:attrNameLst>
                                      </p:cBhvr>
                                      <p:tavLst>
                                        <p:tav tm="0">
                                          <p:val>
                                            <p:strVal val="#ppt_w*0.70"/>
                                          </p:val>
                                        </p:tav>
                                        <p:tav tm="100000">
                                          <p:val>
                                            <p:strVal val="#ppt_w"/>
                                          </p:val>
                                        </p:tav>
                                      </p:tavLst>
                                    </p:anim>
                                    <p:anim calcmode="lin" valueType="num">
                                      <p:cBhvr>
                                        <p:cTn id="64" dur="1000" fill="hold"/>
                                        <p:tgtEl>
                                          <p:spTgt spid="4">
                                            <p:graphicEl>
                                              <a:dgm id="{63CA48F5-66E3-4A41-835C-6D66FB98AF8D}"/>
                                            </p:graphicEl>
                                          </p:spTgt>
                                        </p:tgtEl>
                                        <p:attrNameLst>
                                          <p:attrName>ppt_h</p:attrName>
                                        </p:attrNameLst>
                                      </p:cBhvr>
                                      <p:tavLst>
                                        <p:tav tm="0">
                                          <p:val>
                                            <p:strVal val="#ppt_h"/>
                                          </p:val>
                                        </p:tav>
                                        <p:tav tm="100000">
                                          <p:val>
                                            <p:strVal val="#ppt_h"/>
                                          </p:val>
                                        </p:tav>
                                      </p:tavLst>
                                    </p:anim>
                                    <p:animEffect transition="in" filter="fade">
                                      <p:cBhvr>
                                        <p:cTn id="65" dur="1000"/>
                                        <p:tgtEl>
                                          <p:spTgt spid="4">
                                            <p:graphicEl>
                                              <a:dgm id="{63CA48F5-66E3-4A41-835C-6D66FB98AF8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p:txBody>
          <a:bodyPr/>
          <a:lstStyle/>
          <a:p>
            <a:r>
              <a:rPr lang="en-IN" dirty="0"/>
              <a:t>Q &amp; A</a:t>
            </a:r>
          </a:p>
        </p:txBody>
      </p:sp>
    </p:spTree>
    <p:extLst>
      <p:ext uri="{BB962C8B-B14F-4D97-AF65-F5344CB8AC3E}">
        <p14:creationId xmlns:p14="http://schemas.microsoft.com/office/powerpoint/2010/main" val="2510480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659C7E2A-1841-4AA0-8084-E8A63CE13743}"/>
              </a:ext>
            </a:extLst>
          </p:cNvPr>
          <p:cNvSpPr>
            <a:spLocks noGrp="1"/>
          </p:cNvSpPr>
          <p:nvPr>
            <p:ph type="title"/>
          </p:nvPr>
        </p:nvSpPr>
        <p:spPr/>
        <p:txBody>
          <a:bodyPr/>
          <a:lstStyle/>
          <a:p>
            <a:r>
              <a:rPr lang="en-IN" dirty="0"/>
              <a:t>THANK YOU</a:t>
            </a:r>
          </a:p>
        </p:txBody>
      </p:sp>
      <p:sp>
        <p:nvSpPr>
          <p:cNvPr id="22" name="Text Placeholder 21">
            <a:extLst>
              <a:ext uri="{FF2B5EF4-FFF2-40B4-BE49-F238E27FC236}">
                <a16:creationId xmlns:a16="http://schemas.microsoft.com/office/drawing/2014/main" id="{1A747349-474F-41F8-ABF7-F84962B3577D}"/>
              </a:ext>
            </a:extLst>
          </p:cNvPr>
          <p:cNvSpPr>
            <a:spLocks noGrp="1"/>
          </p:cNvSpPr>
          <p:nvPr>
            <p:ph type="body" sz="quarter" idx="12"/>
          </p:nvPr>
        </p:nvSpPr>
        <p:spPr/>
        <p:txBody>
          <a:bodyPr/>
          <a:lstStyle/>
          <a:p>
            <a:r>
              <a:rPr lang="en-IN" dirty="0"/>
              <a:t>Marshall Nicholas</a:t>
            </a:r>
          </a:p>
        </p:txBody>
      </p:sp>
      <p:sp>
        <p:nvSpPr>
          <p:cNvPr id="23" name="Text Placeholder 22">
            <a:extLst>
              <a:ext uri="{FF2B5EF4-FFF2-40B4-BE49-F238E27FC236}">
                <a16:creationId xmlns:a16="http://schemas.microsoft.com/office/drawing/2014/main" id="{4FB4C566-5663-4C0D-9E13-F0B36146D813}"/>
              </a:ext>
            </a:extLst>
          </p:cNvPr>
          <p:cNvSpPr>
            <a:spLocks noGrp="1"/>
          </p:cNvSpPr>
          <p:nvPr>
            <p:ph type="body" sz="quarter" idx="15"/>
          </p:nvPr>
        </p:nvSpPr>
        <p:spPr/>
        <p:txBody>
          <a:bodyPr/>
          <a:lstStyle/>
          <a:p>
            <a:r>
              <a:rPr lang="en-IN" dirty="0"/>
              <a:t>Sr Data Scientist </a:t>
            </a:r>
            <a:r>
              <a:rPr lang="en-IN" dirty="0" err="1"/>
              <a:t>Chargebee</a:t>
            </a:r>
            <a:endParaRPr lang="en-IN" dirty="0"/>
          </a:p>
        </p:txBody>
      </p:sp>
      <p:sp>
        <p:nvSpPr>
          <p:cNvPr id="24" name="Text Placeholder 23">
            <a:extLst>
              <a:ext uri="{FF2B5EF4-FFF2-40B4-BE49-F238E27FC236}">
                <a16:creationId xmlns:a16="http://schemas.microsoft.com/office/drawing/2014/main" id="{C9122110-9891-47A6-9D27-CCBBFD59F79E}"/>
              </a:ext>
            </a:extLst>
          </p:cNvPr>
          <p:cNvSpPr>
            <a:spLocks noGrp="1"/>
          </p:cNvSpPr>
          <p:nvPr>
            <p:ph type="body" sz="quarter" idx="16"/>
          </p:nvPr>
        </p:nvSpPr>
        <p:spPr/>
        <p:txBody>
          <a:bodyPr/>
          <a:lstStyle/>
          <a:p>
            <a:endParaRPr lang="en-IN" dirty="0"/>
          </a:p>
        </p:txBody>
      </p:sp>
      <p:sp>
        <p:nvSpPr>
          <p:cNvPr id="25" name="Text Placeholder 24">
            <a:extLst>
              <a:ext uri="{FF2B5EF4-FFF2-40B4-BE49-F238E27FC236}">
                <a16:creationId xmlns:a16="http://schemas.microsoft.com/office/drawing/2014/main" id="{82CAE07A-3C6E-420E-AFAE-D58FF40EB5BC}"/>
              </a:ext>
            </a:extLst>
          </p:cNvPr>
          <p:cNvSpPr>
            <a:spLocks noGrp="1"/>
          </p:cNvSpPr>
          <p:nvPr>
            <p:ph type="body" sz="quarter" idx="17"/>
          </p:nvPr>
        </p:nvSpPr>
        <p:spPr/>
        <p:txBody>
          <a:bodyPr/>
          <a:lstStyle/>
          <a:p>
            <a:endParaRPr lang="en-IN" dirty="0"/>
          </a:p>
        </p:txBody>
      </p:sp>
      <p:sp>
        <p:nvSpPr>
          <p:cNvPr id="26" name="Text Placeholder 25">
            <a:extLst>
              <a:ext uri="{FF2B5EF4-FFF2-40B4-BE49-F238E27FC236}">
                <a16:creationId xmlns:a16="http://schemas.microsoft.com/office/drawing/2014/main" id="{20ABE9AD-6DAD-4C0B-9320-2C57C5AB3EBD}"/>
              </a:ext>
            </a:extLst>
          </p:cNvPr>
          <p:cNvSpPr>
            <a:spLocks noGrp="1"/>
          </p:cNvSpPr>
          <p:nvPr>
            <p:ph type="body" sz="quarter" idx="19"/>
          </p:nvPr>
        </p:nvSpPr>
        <p:spPr/>
        <p:txBody>
          <a:bodyPr/>
          <a:lstStyle/>
          <a:p>
            <a:r>
              <a:rPr lang="en-IN" dirty="0"/>
              <a:t>Boosting SaaS Success</a:t>
            </a:r>
          </a:p>
        </p:txBody>
      </p:sp>
      <p:sp>
        <p:nvSpPr>
          <p:cNvPr id="20" name="TextBox 19">
            <a:extLst>
              <a:ext uri="{FF2B5EF4-FFF2-40B4-BE49-F238E27FC236}">
                <a16:creationId xmlns:a16="http://schemas.microsoft.com/office/drawing/2014/main" id="{00BF7C1C-5346-439E-84A8-6144DDA42BB2}"/>
              </a:ext>
            </a:extLst>
          </p:cNvPr>
          <p:cNvSpPr txBox="1"/>
          <p:nvPr/>
        </p:nvSpPr>
        <p:spPr>
          <a:xfrm>
            <a:off x="4284784" y="4394803"/>
            <a:ext cx="8757138" cy="424732"/>
          </a:xfrm>
          <a:prstGeom prst="rect">
            <a:avLst/>
          </a:prstGeom>
          <a:noFill/>
        </p:spPr>
        <p:txBody>
          <a:bodyPr wrap="square">
            <a:spAutoFit/>
          </a:bodyPr>
          <a:lstStyle/>
          <a:p>
            <a:r>
              <a:rPr lang="en-US" dirty="0">
                <a:solidFill>
                  <a:srgbClr val="FFFFFF"/>
                </a:solidFill>
                <a:latin typeface="Segoe UI Semibold (Headings)"/>
                <a:cs typeface="Segoe UI" panose="020B0502040204020203" pitchFamily="34" charset="0"/>
              </a:rPr>
              <a:t>Presentation title </a:t>
            </a:r>
          </a:p>
        </p:txBody>
      </p:sp>
    </p:spTree>
    <p:extLst>
      <p:ext uri="{BB962C8B-B14F-4D97-AF65-F5344CB8AC3E}">
        <p14:creationId xmlns:p14="http://schemas.microsoft.com/office/powerpoint/2010/main" val="543059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C4F03DB-EEC1-04D9-DCE9-B7C124BE9135}"/>
              </a:ext>
            </a:extLst>
          </p:cNvPr>
          <p:cNvGrpSpPr/>
          <p:nvPr/>
        </p:nvGrpSpPr>
        <p:grpSpPr>
          <a:xfrm>
            <a:off x="2057967" y="5314915"/>
            <a:ext cx="3341593" cy="1638733"/>
            <a:chOff x="5621825" y="797358"/>
            <a:chExt cx="3341593" cy="1638733"/>
          </a:xfrm>
        </p:grpSpPr>
        <p:sp>
          <p:nvSpPr>
            <p:cNvPr id="24" name="Rectangle: Rounded Corners 23">
              <a:extLst>
                <a:ext uri="{FF2B5EF4-FFF2-40B4-BE49-F238E27FC236}">
                  <a16:creationId xmlns:a16="http://schemas.microsoft.com/office/drawing/2014/main" id="{6F677F80-645F-E040-928E-C486C7108244}"/>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4544A297-488F-B909-6EA1-B2DD5E23E0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85024" y="797358"/>
              <a:ext cx="2049138" cy="1638733"/>
            </a:xfrm>
            <a:prstGeom prst="rect">
              <a:avLst/>
            </a:prstGeom>
          </p:spPr>
        </p:pic>
      </p:grpSp>
      <p:sp>
        <p:nvSpPr>
          <p:cNvPr id="3" name="Rectangle 2">
            <a:extLst>
              <a:ext uri="{FF2B5EF4-FFF2-40B4-BE49-F238E27FC236}">
                <a16:creationId xmlns:a16="http://schemas.microsoft.com/office/drawing/2014/main" id="{42B275A5-9A0C-3DF2-C65E-1D1B9862DC00}"/>
              </a:ext>
            </a:extLst>
          </p:cNvPr>
          <p:cNvSpPr/>
          <p:nvPr/>
        </p:nvSpPr>
        <p:spPr>
          <a:xfrm>
            <a:off x="5580751" y="364498"/>
            <a:ext cx="3468898" cy="769441"/>
          </a:xfrm>
          <a:prstGeom prst="rect">
            <a:avLst/>
          </a:prstGeom>
        </p:spPr>
        <p:txBody>
          <a:bodyPr wrap="none">
            <a:spAutoFit/>
          </a:bodyPr>
          <a:lstStyle/>
          <a:p>
            <a:r>
              <a:rPr lang="en-IN" sz="4400" b="1" spc="-60" dirty="0">
                <a:ln w="3175">
                  <a:noFill/>
                </a:ln>
                <a:solidFill>
                  <a:srgbClr val="08023F"/>
                </a:solidFill>
                <a:latin typeface="Segoe UI" pitchFamily="34" charset="0"/>
                <a:cs typeface="Segoe UI" pitchFamily="34" charset="0"/>
              </a:rPr>
              <a:t>Gold Partner</a:t>
            </a:r>
          </a:p>
        </p:txBody>
      </p:sp>
      <p:sp>
        <p:nvSpPr>
          <p:cNvPr id="4" name="Rectangle 3">
            <a:extLst>
              <a:ext uri="{FF2B5EF4-FFF2-40B4-BE49-F238E27FC236}">
                <a16:creationId xmlns:a16="http://schemas.microsoft.com/office/drawing/2014/main" id="{66913931-49AD-7789-DFA2-E14B8BEC608A}"/>
              </a:ext>
            </a:extLst>
          </p:cNvPr>
          <p:cNvSpPr/>
          <p:nvPr/>
        </p:nvSpPr>
        <p:spPr>
          <a:xfrm>
            <a:off x="5483000" y="2942051"/>
            <a:ext cx="3664401" cy="769441"/>
          </a:xfrm>
          <a:prstGeom prst="rect">
            <a:avLst/>
          </a:prstGeom>
        </p:spPr>
        <p:txBody>
          <a:bodyPr wrap="none">
            <a:spAutoFit/>
          </a:bodyPr>
          <a:lstStyle/>
          <a:p>
            <a:r>
              <a:rPr lang="en-IN" sz="4400" b="1" spc="-60" dirty="0">
                <a:ln w="3175">
                  <a:noFill/>
                </a:ln>
                <a:solidFill>
                  <a:srgbClr val="08023F"/>
                </a:solidFill>
                <a:latin typeface="Segoe UI" pitchFamily="34" charset="0"/>
                <a:cs typeface="Segoe UI" pitchFamily="34" charset="0"/>
              </a:rPr>
              <a:t>Silver Partner</a:t>
            </a:r>
          </a:p>
        </p:txBody>
      </p:sp>
      <p:grpSp>
        <p:nvGrpSpPr>
          <p:cNvPr id="22" name="Group 21">
            <a:extLst>
              <a:ext uri="{FF2B5EF4-FFF2-40B4-BE49-F238E27FC236}">
                <a16:creationId xmlns:a16="http://schemas.microsoft.com/office/drawing/2014/main" id="{B994613B-4E62-9702-8618-B7BC7DC19C10}"/>
              </a:ext>
            </a:extLst>
          </p:cNvPr>
          <p:cNvGrpSpPr/>
          <p:nvPr/>
        </p:nvGrpSpPr>
        <p:grpSpPr>
          <a:xfrm>
            <a:off x="5580751" y="1277804"/>
            <a:ext cx="3341593" cy="1212843"/>
            <a:chOff x="3631133" y="3627072"/>
            <a:chExt cx="3341593" cy="1212843"/>
          </a:xfrm>
        </p:grpSpPr>
        <p:sp>
          <p:nvSpPr>
            <p:cNvPr id="20" name="Rectangle: Rounded Corners 19">
              <a:extLst>
                <a:ext uri="{FF2B5EF4-FFF2-40B4-BE49-F238E27FC236}">
                  <a16:creationId xmlns:a16="http://schemas.microsoft.com/office/drawing/2014/main" id="{82B14202-77CC-A4E8-8DE6-C38465822434}"/>
                </a:ext>
              </a:extLst>
            </p:cNvPr>
            <p:cNvSpPr/>
            <p:nvPr/>
          </p:nvSpPr>
          <p:spPr bwMode="auto">
            <a:xfrm>
              <a:off x="3631133" y="3627072"/>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001F0265-0267-2361-9ADC-00250A700E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57522" y="4048700"/>
              <a:ext cx="2488815" cy="482476"/>
            </a:xfrm>
            <a:prstGeom prst="rect">
              <a:avLst/>
            </a:prstGeom>
          </p:spPr>
        </p:pic>
      </p:grpSp>
      <p:grpSp>
        <p:nvGrpSpPr>
          <p:cNvPr id="31" name="Group 30">
            <a:extLst>
              <a:ext uri="{FF2B5EF4-FFF2-40B4-BE49-F238E27FC236}">
                <a16:creationId xmlns:a16="http://schemas.microsoft.com/office/drawing/2014/main" id="{E5ADC450-F1B2-7D8B-DEFD-FF518F3AF297}"/>
              </a:ext>
            </a:extLst>
          </p:cNvPr>
          <p:cNvGrpSpPr/>
          <p:nvPr/>
        </p:nvGrpSpPr>
        <p:grpSpPr>
          <a:xfrm>
            <a:off x="2054914" y="3878300"/>
            <a:ext cx="3341593" cy="1212843"/>
            <a:chOff x="2054914" y="6362187"/>
            <a:chExt cx="3341593" cy="1212843"/>
          </a:xfrm>
        </p:grpSpPr>
        <p:sp>
          <p:nvSpPr>
            <p:cNvPr id="28" name="Rectangle: Rounded Corners 27">
              <a:extLst>
                <a:ext uri="{FF2B5EF4-FFF2-40B4-BE49-F238E27FC236}">
                  <a16:creationId xmlns:a16="http://schemas.microsoft.com/office/drawing/2014/main" id="{4DDAFCA7-7416-DF3B-3649-947810881BAE}"/>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4B799756-3772-C25F-8AF1-197D9C801C8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922433" y="6522343"/>
              <a:ext cx="1606554" cy="892530"/>
            </a:xfrm>
            <a:prstGeom prst="rect">
              <a:avLst/>
            </a:prstGeom>
          </p:spPr>
        </p:pic>
      </p:grpSp>
      <p:grpSp>
        <p:nvGrpSpPr>
          <p:cNvPr id="30" name="Group 29">
            <a:extLst>
              <a:ext uri="{FF2B5EF4-FFF2-40B4-BE49-F238E27FC236}">
                <a16:creationId xmlns:a16="http://schemas.microsoft.com/office/drawing/2014/main" id="{82852F02-B0DE-253F-3C98-6244EDE9EE94}"/>
              </a:ext>
            </a:extLst>
          </p:cNvPr>
          <p:cNvGrpSpPr/>
          <p:nvPr/>
        </p:nvGrpSpPr>
        <p:grpSpPr>
          <a:xfrm>
            <a:off x="9147401" y="3878300"/>
            <a:ext cx="3341593" cy="1212843"/>
            <a:chOff x="9147401" y="6362187"/>
            <a:chExt cx="3341593" cy="1212843"/>
          </a:xfrm>
        </p:grpSpPr>
        <p:sp>
          <p:nvSpPr>
            <p:cNvPr id="26" name="Rectangle: Rounded Corners 25">
              <a:extLst>
                <a:ext uri="{FF2B5EF4-FFF2-40B4-BE49-F238E27FC236}">
                  <a16:creationId xmlns:a16="http://schemas.microsoft.com/office/drawing/2014/main" id="{FD4763A9-7D3F-6DA6-60CC-E70CDE8EE682}"/>
                </a:ext>
              </a:extLst>
            </p:cNvPr>
            <p:cNvSpPr/>
            <p:nvPr/>
          </p:nvSpPr>
          <p:spPr bwMode="auto">
            <a:xfrm>
              <a:off x="9147401"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1A45E6E-65E2-A232-86BC-0C878380BB1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985503" y="6813689"/>
              <a:ext cx="1665388" cy="309839"/>
            </a:xfrm>
            <a:prstGeom prst="rect">
              <a:avLst/>
            </a:prstGeom>
          </p:spPr>
        </p:pic>
      </p:grpSp>
      <p:grpSp>
        <p:nvGrpSpPr>
          <p:cNvPr id="6" name="Group 5">
            <a:extLst>
              <a:ext uri="{FF2B5EF4-FFF2-40B4-BE49-F238E27FC236}">
                <a16:creationId xmlns:a16="http://schemas.microsoft.com/office/drawing/2014/main" id="{FF68A656-5930-1EFB-415A-1F268A54FE57}"/>
              </a:ext>
            </a:extLst>
          </p:cNvPr>
          <p:cNvGrpSpPr/>
          <p:nvPr/>
        </p:nvGrpSpPr>
        <p:grpSpPr>
          <a:xfrm>
            <a:off x="5601157" y="3855357"/>
            <a:ext cx="3341593" cy="1212843"/>
            <a:chOff x="2054914" y="6362187"/>
            <a:chExt cx="3341593" cy="1212843"/>
          </a:xfrm>
        </p:grpSpPr>
        <p:sp>
          <p:nvSpPr>
            <p:cNvPr id="8" name="Rectangle: Rounded Corners 7">
              <a:extLst>
                <a:ext uri="{FF2B5EF4-FFF2-40B4-BE49-F238E27FC236}">
                  <a16:creationId xmlns:a16="http://schemas.microsoft.com/office/drawing/2014/main" id="{1A8AB82A-C5D0-A014-1180-CC822652467D}"/>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3D57865E-1B66-34A3-8738-322198AAF71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981935" y="6522343"/>
              <a:ext cx="1487550" cy="892530"/>
            </a:xfrm>
            <a:prstGeom prst="rect">
              <a:avLst/>
            </a:prstGeom>
          </p:spPr>
        </p:pic>
      </p:grpSp>
      <p:grpSp>
        <p:nvGrpSpPr>
          <p:cNvPr id="7" name="Group 6">
            <a:extLst>
              <a:ext uri="{FF2B5EF4-FFF2-40B4-BE49-F238E27FC236}">
                <a16:creationId xmlns:a16="http://schemas.microsoft.com/office/drawing/2014/main" id="{F6A7BCB7-CF35-E684-5045-B7F235174ED4}"/>
              </a:ext>
            </a:extLst>
          </p:cNvPr>
          <p:cNvGrpSpPr/>
          <p:nvPr/>
        </p:nvGrpSpPr>
        <p:grpSpPr>
          <a:xfrm>
            <a:off x="5644403" y="5567823"/>
            <a:ext cx="3341593" cy="1212843"/>
            <a:chOff x="5621825" y="1050976"/>
            <a:chExt cx="3341593" cy="1212843"/>
          </a:xfrm>
        </p:grpSpPr>
        <p:sp>
          <p:nvSpPr>
            <p:cNvPr id="12" name="Rectangle: Rounded Corners 11">
              <a:extLst>
                <a:ext uri="{FF2B5EF4-FFF2-40B4-BE49-F238E27FC236}">
                  <a16:creationId xmlns:a16="http://schemas.microsoft.com/office/drawing/2014/main" id="{044597B4-A9AC-9EB4-EAA7-F9DB4FC261EB}"/>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78D7920B-72B5-E3E7-8F71-DC8E21D6600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23172" y="1328410"/>
              <a:ext cx="2584054" cy="567663"/>
            </a:xfrm>
            <a:prstGeom prst="rect">
              <a:avLst/>
            </a:prstGeom>
          </p:spPr>
        </p:pic>
      </p:grpSp>
      <p:grpSp>
        <p:nvGrpSpPr>
          <p:cNvPr id="15" name="Group 14">
            <a:extLst>
              <a:ext uri="{FF2B5EF4-FFF2-40B4-BE49-F238E27FC236}">
                <a16:creationId xmlns:a16="http://schemas.microsoft.com/office/drawing/2014/main" id="{11108697-2FFD-8881-9848-642C2039955B}"/>
              </a:ext>
            </a:extLst>
          </p:cNvPr>
          <p:cNvGrpSpPr/>
          <p:nvPr/>
        </p:nvGrpSpPr>
        <p:grpSpPr>
          <a:xfrm>
            <a:off x="9230840" y="5522666"/>
            <a:ext cx="3341593" cy="1212843"/>
            <a:chOff x="5621825" y="1050976"/>
            <a:chExt cx="3341593" cy="1212843"/>
          </a:xfrm>
        </p:grpSpPr>
        <p:sp>
          <p:nvSpPr>
            <p:cNvPr id="16" name="Rectangle: Rounded Corners 15">
              <a:extLst>
                <a:ext uri="{FF2B5EF4-FFF2-40B4-BE49-F238E27FC236}">
                  <a16:creationId xmlns:a16="http://schemas.microsoft.com/office/drawing/2014/main" id="{F7B0AC96-0BE2-6CD4-5169-426C282DF26B}"/>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Logo&#10;&#10;Description automatically generated">
              <a:extLst>
                <a:ext uri="{FF2B5EF4-FFF2-40B4-BE49-F238E27FC236}">
                  <a16:creationId xmlns:a16="http://schemas.microsoft.com/office/drawing/2014/main" id="{9436559A-0C1B-F0DB-10FC-A95C5146E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3172" y="1113774"/>
              <a:ext cx="2584054" cy="996935"/>
            </a:xfrm>
            <a:prstGeom prst="rect">
              <a:avLst/>
            </a:prstGeom>
          </p:spPr>
        </p:pic>
      </p:grpSp>
    </p:spTree>
    <p:extLst>
      <p:ext uri="{BB962C8B-B14F-4D97-AF65-F5344CB8AC3E}">
        <p14:creationId xmlns:p14="http://schemas.microsoft.com/office/powerpoint/2010/main" val="1462319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E2A7D6-7FB1-4DCC-815C-23D62BB21C8C}"/>
              </a:ext>
            </a:extLst>
          </p:cNvPr>
          <p:cNvSpPr>
            <a:spLocks noGrp="1"/>
          </p:cNvSpPr>
          <p:nvPr>
            <p:ph type="title"/>
          </p:nvPr>
        </p:nvSpPr>
        <p:spPr/>
        <p:txBody>
          <a:bodyPr/>
          <a:lstStyle/>
          <a:p>
            <a:endParaRPr lang="en-IN" dirty="0"/>
          </a:p>
        </p:txBody>
      </p:sp>
      <p:sp>
        <p:nvSpPr>
          <p:cNvPr id="4" name="Text Placeholder 3">
            <a:extLst>
              <a:ext uri="{FF2B5EF4-FFF2-40B4-BE49-F238E27FC236}">
                <a16:creationId xmlns:a16="http://schemas.microsoft.com/office/drawing/2014/main" id="{A7BF0C2C-1C31-4EB0-B960-FCC0DC1285A9}"/>
              </a:ext>
            </a:extLst>
          </p:cNvPr>
          <p:cNvSpPr>
            <a:spLocks noGrp="1"/>
          </p:cNvSpPr>
          <p:nvPr>
            <p:ph type="body" sz="quarter" idx="12"/>
          </p:nvPr>
        </p:nvSpPr>
        <p:spPr>
          <a:xfrm>
            <a:off x="1171182" y="2170261"/>
            <a:ext cx="10972800" cy="1107996"/>
          </a:xfrm>
        </p:spPr>
        <p:txBody>
          <a:bodyPr/>
          <a:lstStyle/>
          <a:p>
            <a:r>
              <a:rPr lang="en-IN" b="0" i="0" dirty="0" err="1">
                <a:solidFill>
                  <a:srgbClr val="1D1C1D"/>
                </a:solidFill>
                <a:effectLst/>
              </a:rPr>
              <a:t>Chargebee</a:t>
            </a:r>
            <a:r>
              <a:rPr lang="en-IN" b="0" i="0" dirty="0">
                <a:solidFill>
                  <a:srgbClr val="1D1C1D"/>
                </a:solidFill>
                <a:effectLst/>
              </a:rPr>
              <a:t> is the leading Revenue Growth Management (RGM) platform for subscription businesses</a:t>
            </a:r>
          </a:p>
          <a:p>
            <a:endParaRPr lang="en-IN" dirty="0">
              <a:solidFill>
                <a:srgbClr val="1D1C1D"/>
              </a:solidFill>
              <a:latin typeface="Slack-Lato"/>
            </a:endParaRPr>
          </a:p>
        </p:txBody>
      </p:sp>
      <p:pic>
        <p:nvPicPr>
          <p:cNvPr id="5" name="Picture 4" descr="A black text on a white background&#10;&#10;Description automatically generated">
            <a:extLst>
              <a:ext uri="{FF2B5EF4-FFF2-40B4-BE49-F238E27FC236}">
                <a16:creationId xmlns:a16="http://schemas.microsoft.com/office/drawing/2014/main" id="{0DFA4F27-44C3-26AC-2D6C-9A655BF24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94" y="531797"/>
            <a:ext cx="3835400" cy="1066800"/>
          </a:xfrm>
          <a:prstGeom prst="rect">
            <a:avLst/>
          </a:prstGeom>
        </p:spPr>
      </p:pic>
      <p:sp>
        <p:nvSpPr>
          <p:cNvPr id="7" name="TextBox 6">
            <a:extLst>
              <a:ext uri="{FF2B5EF4-FFF2-40B4-BE49-F238E27FC236}">
                <a16:creationId xmlns:a16="http://schemas.microsoft.com/office/drawing/2014/main" id="{9674B6BD-0FF0-4AFA-1623-48928281991B}"/>
              </a:ext>
            </a:extLst>
          </p:cNvPr>
          <p:cNvSpPr txBox="1"/>
          <p:nvPr/>
        </p:nvSpPr>
        <p:spPr>
          <a:xfrm>
            <a:off x="1063625" y="3369034"/>
            <a:ext cx="8705850" cy="424732"/>
          </a:xfrm>
          <a:prstGeom prst="rect">
            <a:avLst/>
          </a:prstGeom>
          <a:noFill/>
        </p:spPr>
        <p:txBody>
          <a:bodyPr wrap="square">
            <a:spAutoFit/>
          </a:bodyPr>
          <a:lstStyle/>
          <a:p>
            <a:r>
              <a:rPr lang="en-IN" b="1" dirty="0"/>
              <a:t>Products</a:t>
            </a:r>
          </a:p>
        </p:txBody>
      </p:sp>
      <p:pic>
        <p:nvPicPr>
          <p:cNvPr id="9" name="Picture 8" descr="A close-up of a receipt&#10;&#10;Description automatically generated">
            <a:extLst>
              <a:ext uri="{FF2B5EF4-FFF2-40B4-BE49-F238E27FC236}">
                <a16:creationId xmlns:a16="http://schemas.microsoft.com/office/drawing/2014/main" id="{C3D2022A-CB74-758E-7487-31156C82E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200" y="4274063"/>
            <a:ext cx="2518294" cy="2044262"/>
          </a:xfrm>
          <a:prstGeom prst="rect">
            <a:avLst/>
          </a:prstGeom>
        </p:spPr>
      </p:pic>
      <p:pic>
        <p:nvPicPr>
          <p:cNvPr id="11" name="Picture 10" descr="A close-up of a logo&#10;&#10;Description automatically generated">
            <a:extLst>
              <a:ext uri="{FF2B5EF4-FFF2-40B4-BE49-F238E27FC236}">
                <a16:creationId xmlns:a16="http://schemas.microsoft.com/office/drawing/2014/main" id="{D405F837-B3C3-4146-E8D0-CBE0355FF4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8187" y="4138529"/>
            <a:ext cx="2518294" cy="2213532"/>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7F8F433E-A256-4C82-6CD3-2CFF15113A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0174" y="4274063"/>
            <a:ext cx="2343875" cy="2111734"/>
          </a:xfrm>
          <a:prstGeom prst="rect">
            <a:avLst/>
          </a:prstGeom>
        </p:spPr>
      </p:pic>
      <p:pic>
        <p:nvPicPr>
          <p:cNvPr id="15" name="Picture 14" descr="A magnet with a coin and a coin&#10;&#10;Description automatically generated">
            <a:extLst>
              <a:ext uri="{FF2B5EF4-FFF2-40B4-BE49-F238E27FC236}">
                <a16:creationId xmlns:a16="http://schemas.microsoft.com/office/drawing/2014/main" id="{79B079D8-031A-7A04-6754-5773FE707D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84792" y="4138529"/>
            <a:ext cx="2181902" cy="2044262"/>
          </a:xfrm>
          <a:prstGeom prst="rect">
            <a:avLst/>
          </a:prstGeom>
        </p:spPr>
      </p:pic>
    </p:spTree>
    <p:extLst>
      <p:ext uri="{BB962C8B-B14F-4D97-AF65-F5344CB8AC3E}">
        <p14:creationId xmlns:p14="http://schemas.microsoft.com/office/powerpoint/2010/main" val="2560256729"/>
      </p:ext>
    </p:extLst>
  </p:cSld>
  <p:clrMapOvr>
    <a:masterClrMapping/>
  </p:clrMapOvr>
  <mc:AlternateContent xmlns:mc="http://schemas.openxmlformats.org/markup-compatibility/2006" xmlns:p14="http://schemas.microsoft.com/office/powerpoint/2010/main">
    <mc:Choice Requires="p14">
      <p:transition spd="slow" p14:dur="2000" advTm="30913"/>
    </mc:Choice>
    <mc:Fallback xmlns="">
      <p:transition spd="slow" advTm="3091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3EE3-7F88-5B57-E26E-2D7D9E0D3875}"/>
              </a:ext>
            </a:extLst>
          </p:cNvPr>
          <p:cNvSpPr>
            <a:spLocks noGrp="1"/>
          </p:cNvSpPr>
          <p:nvPr>
            <p:ph type="ctrTitle"/>
          </p:nvPr>
        </p:nvSpPr>
        <p:spPr/>
        <p:txBody>
          <a:bodyPr/>
          <a:lstStyle/>
          <a:p>
            <a:r>
              <a:rPr lang="en-US" dirty="0"/>
              <a:t>Appendix</a:t>
            </a:r>
          </a:p>
        </p:txBody>
      </p:sp>
      <p:sp>
        <p:nvSpPr>
          <p:cNvPr id="3" name="Subtitle 2">
            <a:extLst>
              <a:ext uri="{FF2B5EF4-FFF2-40B4-BE49-F238E27FC236}">
                <a16:creationId xmlns:a16="http://schemas.microsoft.com/office/drawing/2014/main" id="{6B40457D-2A20-FDA8-433A-F92918AE6120}"/>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7403120A-A476-E6A4-FB37-930B9A9EB7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D4D65C-DDF9-221D-383A-4BC474D4C363}"/>
              </a:ext>
            </a:extLst>
          </p:cNvPr>
          <p:cNvSpPr>
            <a:spLocks noGrp="1"/>
          </p:cNvSpPr>
          <p:nvPr>
            <p:ph type="sldNum" sz="quarter" idx="12"/>
          </p:nvPr>
        </p:nvSpPr>
        <p:spPr/>
        <p:txBody>
          <a:bodyPr/>
          <a:lstStyle/>
          <a:p>
            <a:fld id="{2DBDEE88-1CEE-2D4E-813E-67A1EEBC69B6}" type="slidenum">
              <a:rPr lang="en-US" smtClean="0"/>
              <a:t>30</a:t>
            </a:fld>
            <a:endParaRPr lang="en-US"/>
          </a:p>
        </p:txBody>
      </p:sp>
    </p:spTree>
    <p:extLst>
      <p:ext uri="{BB962C8B-B14F-4D97-AF65-F5344CB8AC3E}">
        <p14:creationId xmlns:p14="http://schemas.microsoft.com/office/powerpoint/2010/main" val="3479873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46528F-156C-DEC1-FD32-F3376A9159FB}"/>
              </a:ext>
            </a:extLst>
          </p:cNvPr>
          <p:cNvSpPr txBox="1"/>
          <p:nvPr/>
        </p:nvSpPr>
        <p:spPr>
          <a:xfrm>
            <a:off x="161065" y="2397407"/>
            <a:ext cx="5291207" cy="3139321"/>
          </a:xfrm>
          <a:prstGeom prst="rect">
            <a:avLst/>
          </a:prstGeom>
          <a:noFill/>
        </p:spPr>
        <p:txBody>
          <a:bodyPr wrap="square" rtlCol="0">
            <a:spAutoFit/>
          </a:bodyPr>
          <a:lstStyle/>
          <a:p>
            <a:endParaRPr lang="en-US" sz="1800" b="1" dirty="0"/>
          </a:p>
          <a:p>
            <a:r>
              <a:rPr lang="en-US" sz="1800" dirty="0"/>
              <a:t>Customer Support Requests are captured in the form of unstructured free form Text data</a:t>
            </a:r>
          </a:p>
          <a:p>
            <a:endParaRPr lang="en-US" sz="1800" b="1" dirty="0"/>
          </a:p>
          <a:p>
            <a:endParaRPr lang="en-US" sz="1800" b="1" dirty="0"/>
          </a:p>
          <a:p>
            <a:endParaRPr lang="en-US" sz="1800" b="1" dirty="0"/>
          </a:p>
          <a:p>
            <a:r>
              <a:rPr lang="en-US" sz="1800" b="1" dirty="0"/>
              <a:t>Problem</a:t>
            </a:r>
          </a:p>
          <a:p>
            <a:r>
              <a:rPr lang="en-US" sz="1800" dirty="0"/>
              <a:t>Need to find an approach to extract topic/context/meaning/sentiment from customer interactions and engineer features from it</a:t>
            </a:r>
          </a:p>
          <a:p>
            <a:endParaRPr lang="en-US" sz="1800" dirty="0"/>
          </a:p>
        </p:txBody>
      </p:sp>
      <p:pic>
        <p:nvPicPr>
          <p:cNvPr id="6" name="Picture 5" descr="A diagram of a computer&#10;&#10;Description automatically generated with medium confidence">
            <a:extLst>
              <a:ext uri="{FF2B5EF4-FFF2-40B4-BE49-F238E27FC236}">
                <a16:creationId xmlns:a16="http://schemas.microsoft.com/office/drawing/2014/main" id="{D45514D6-AD92-7D4F-A06F-66CB99763F47}"/>
              </a:ext>
            </a:extLst>
          </p:cNvPr>
          <p:cNvPicPr>
            <a:picLocks noChangeAspect="1"/>
          </p:cNvPicPr>
          <p:nvPr/>
        </p:nvPicPr>
        <p:blipFill>
          <a:blip r:embed="rId3"/>
          <a:stretch>
            <a:fillRect/>
          </a:stretch>
        </p:blipFill>
        <p:spPr>
          <a:xfrm>
            <a:off x="6141720" y="1682832"/>
            <a:ext cx="7574279" cy="6026275"/>
          </a:xfrm>
          <a:prstGeom prst="rect">
            <a:avLst/>
          </a:prstGeom>
        </p:spPr>
      </p:pic>
      <p:sp>
        <p:nvSpPr>
          <p:cNvPr id="8" name="TextBox 7">
            <a:extLst>
              <a:ext uri="{FF2B5EF4-FFF2-40B4-BE49-F238E27FC236}">
                <a16:creationId xmlns:a16="http://schemas.microsoft.com/office/drawing/2014/main" id="{E7ED2752-EBE1-F4DC-BA43-78242C45B27F}"/>
              </a:ext>
            </a:extLst>
          </p:cNvPr>
          <p:cNvSpPr txBox="1"/>
          <p:nvPr/>
        </p:nvSpPr>
        <p:spPr>
          <a:xfrm>
            <a:off x="6456046" y="679123"/>
            <a:ext cx="7001736" cy="923330"/>
          </a:xfrm>
          <a:prstGeom prst="rect">
            <a:avLst/>
          </a:prstGeom>
          <a:noFill/>
        </p:spPr>
        <p:txBody>
          <a:bodyPr wrap="square">
            <a:spAutoFit/>
          </a:bodyPr>
          <a:lstStyle/>
          <a:p>
            <a:r>
              <a:rPr lang="en-US" sz="1800" b="1" dirty="0"/>
              <a:t>Solution:</a:t>
            </a:r>
          </a:p>
          <a:p>
            <a:r>
              <a:rPr lang="en-US" sz="1800" b="1" dirty="0"/>
              <a:t>Multimode representation of text</a:t>
            </a:r>
          </a:p>
          <a:p>
            <a:r>
              <a:rPr lang="en-US" sz="1800" dirty="0"/>
              <a:t>Embeddings + Bag of Words or (TF-IDF) + Metadata</a:t>
            </a:r>
          </a:p>
        </p:txBody>
      </p:sp>
      <p:sp>
        <p:nvSpPr>
          <p:cNvPr id="7" name="Title 1">
            <a:extLst>
              <a:ext uri="{FF2B5EF4-FFF2-40B4-BE49-F238E27FC236}">
                <a16:creationId xmlns:a16="http://schemas.microsoft.com/office/drawing/2014/main" id="{E0163084-4156-955B-45F9-EFC79FED81FB}"/>
              </a:ext>
            </a:extLst>
          </p:cNvPr>
          <p:cNvSpPr txBox="1">
            <a:spLocks/>
          </p:cNvSpPr>
          <p:nvPr/>
        </p:nvSpPr>
        <p:spPr>
          <a:xfrm>
            <a:off x="295206" y="73680"/>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Handling Text Data</a:t>
            </a:r>
          </a:p>
        </p:txBody>
      </p:sp>
    </p:spTree>
    <p:extLst>
      <p:ext uri="{BB962C8B-B14F-4D97-AF65-F5344CB8AC3E}">
        <p14:creationId xmlns:p14="http://schemas.microsoft.com/office/powerpoint/2010/main" val="2457670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3C8E36-A3E6-6575-6CA9-F6BFF2745EFA}"/>
              </a:ext>
            </a:extLst>
          </p:cNvPr>
          <p:cNvSpPr txBox="1"/>
          <p:nvPr/>
        </p:nvSpPr>
        <p:spPr>
          <a:xfrm>
            <a:off x="275093" y="5058755"/>
            <a:ext cx="5485621" cy="1754326"/>
          </a:xfrm>
          <a:prstGeom prst="rect">
            <a:avLst/>
          </a:prstGeom>
          <a:noFill/>
        </p:spPr>
        <p:txBody>
          <a:bodyPr wrap="square">
            <a:spAutoFit/>
          </a:bodyPr>
          <a:lstStyle/>
          <a:p>
            <a:endParaRPr lang="en-US" sz="1800" b="1" dirty="0"/>
          </a:p>
          <a:p>
            <a:r>
              <a:rPr lang="en-US" sz="1800" b="1" dirty="0"/>
              <a:t>Problem</a:t>
            </a:r>
          </a:p>
          <a:p>
            <a:r>
              <a:rPr lang="en-US" sz="1800" dirty="0"/>
              <a:t>Data Schema Changes due to Business changes or other factors. One of the key features in the model is no longer available in the expected format</a:t>
            </a:r>
          </a:p>
          <a:p>
            <a:pPr marL="342900" indent="-342900">
              <a:buFont typeface="Arial" panose="020B0604020202020204" pitchFamily="34" charset="0"/>
              <a:buChar char="•"/>
            </a:pPr>
            <a:endParaRPr lang="en-US" sz="1800" b="1" dirty="0"/>
          </a:p>
        </p:txBody>
      </p:sp>
      <p:sp>
        <p:nvSpPr>
          <p:cNvPr id="6" name="TextBox 5">
            <a:extLst>
              <a:ext uri="{FF2B5EF4-FFF2-40B4-BE49-F238E27FC236}">
                <a16:creationId xmlns:a16="http://schemas.microsoft.com/office/drawing/2014/main" id="{067FA1DA-1E2A-855A-7690-0F7778E1FFCD}"/>
              </a:ext>
            </a:extLst>
          </p:cNvPr>
          <p:cNvSpPr txBox="1"/>
          <p:nvPr/>
        </p:nvSpPr>
        <p:spPr>
          <a:xfrm>
            <a:off x="294952" y="1461758"/>
            <a:ext cx="5485621" cy="3139321"/>
          </a:xfrm>
          <a:prstGeom prst="rect">
            <a:avLst/>
          </a:prstGeom>
          <a:noFill/>
          <a:ln>
            <a:noFill/>
          </a:ln>
        </p:spPr>
        <p:txBody>
          <a:bodyPr wrap="square">
            <a:spAutoFit/>
          </a:bodyPr>
          <a:lstStyle/>
          <a:p>
            <a:r>
              <a:rPr lang="en-US" sz="1800" b="1" dirty="0"/>
              <a:t>Scenario:</a:t>
            </a:r>
            <a:r>
              <a:rPr lang="en-US" sz="1800" dirty="0"/>
              <a:t> </a:t>
            </a:r>
          </a:p>
          <a:p>
            <a:r>
              <a:rPr lang="en-US" sz="1800" i="1" dirty="0"/>
              <a:t>“Payment Mode” is one of the key features for churn prediction. </a:t>
            </a:r>
          </a:p>
          <a:p>
            <a:endParaRPr lang="en-US" sz="1800" i="1" dirty="0"/>
          </a:p>
          <a:p>
            <a:r>
              <a:rPr lang="en-US" sz="1800" b="1" i="1" dirty="0"/>
              <a:t>Before: </a:t>
            </a:r>
            <a:r>
              <a:rPr lang="en-US" sz="1800" i="1" dirty="0"/>
              <a:t>It was either cash or card payment available to the customer (encoded in a binary class). </a:t>
            </a:r>
          </a:p>
          <a:p>
            <a:endParaRPr lang="en-US" sz="1800" i="1" dirty="0"/>
          </a:p>
          <a:p>
            <a:r>
              <a:rPr lang="en-US" sz="1800" b="1" i="1" dirty="0"/>
              <a:t>Now: </a:t>
            </a:r>
            <a:r>
              <a:rPr lang="en-US" sz="1800" i="1" dirty="0"/>
              <a:t>cash payment is no longer available for customer. Additional info on card payment is available (credit card, debit card, gift card). </a:t>
            </a:r>
          </a:p>
          <a:p>
            <a:endParaRPr lang="en-US" sz="1800" dirty="0"/>
          </a:p>
        </p:txBody>
      </p:sp>
      <p:sp>
        <p:nvSpPr>
          <p:cNvPr id="8" name="TextBox 7">
            <a:extLst>
              <a:ext uri="{FF2B5EF4-FFF2-40B4-BE49-F238E27FC236}">
                <a16:creationId xmlns:a16="http://schemas.microsoft.com/office/drawing/2014/main" id="{D2A34709-43CA-17A5-F66E-BD442B2B1309}"/>
              </a:ext>
            </a:extLst>
          </p:cNvPr>
          <p:cNvSpPr txBox="1"/>
          <p:nvPr/>
        </p:nvSpPr>
        <p:spPr>
          <a:xfrm>
            <a:off x="6329069" y="494777"/>
            <a:ext cx="7585052" cy="923330"/>
          </a:xfrm>
          <a:prstGeom prst="rect">
            <a:avLst/>
          </a:prstGeom>
          <a:noFill/>
        </p:spPr>
        <p:txBody>
          <a:bodyPr wrap="square">
            <a:spAutoFit/>
          </a:bodyPr>
          <a:lstStyle/>
          <a:p>
            <a:r>
              <a:rPr lang="en-US" sz="1800" b="1" dirty="0"/>
              <a:t>Solution</a:t>
            </a:r>
          </a:p>
          <a:p>
            <a:endParaRPr lang="en-US" sz="1800" b="1" dirty="0"/>
          </a:p>
          <a:p>
            <a:r>
              <a:rPr lang="en-US" sz="1800" b="1" dirty="0"/>
              <a:t>Bridge old data to new schema</a:t>
            </a:r>
          </a:p>
        </p:txBody>
      </p:sp>
      <p:graphicFrame>
        <p:nvGraphicFramePr>
          <p:cNvPr id="9" name="Table 8">
            <a:extLst>
              <a:ext uri="{FF2B5EF4-FFF2-40B4-BE49-F238E27FC236}">
                <a16:creationId xmlns:a16="http://schemas.microsoft.com/office/drawing/2014/main" id="{1892D558-4801-1D40-0D71-892C5056775D}"/>
              </a:ext>
            </a:extLst>
          </p:cNvPr>
          <p:cNvGraphicFramePr>
            <a:graphicFrameLocks noGrp="1"/>
          </p:cNvGraphicFramePr>
          <p:nvPr/>
        </p:nvGraphicFramePr>
        <p:xfrm>
          <a:off x="6574457" y="2241640"/>
          <a:ext cx="7071360" cy="1009498"/>
        </p:xfrm>
        <a:graphic>
          <a:graphicData uri="http://schemas.openxmlformats.org/drawingml/2006/table">
            <a:tbl>
              <a:tblPr firstRow="1" bandRow="1">
                <a:tableStyleId>{21E4AEA4-8DFA-4A89-87EB-49C32662AFE0}</a:tableStyleId>
              </a:tblPr>
              <a:tblGrid>
                <a:gridCol w="2357120">
                  <a:extLst>
                    <a:ext uri="{9D8B030D-6E8A-4147-A177-3AD203B41FA5}">
                      <a16:colId xmlns:a16="http://schemas.microsoft.com/office/drawing/2014/main" val="2828731674"/>
                    </a:ext>
                  </a:extLst>
                </a:gridCol>
                <a:gridCol w="2357120">
                  <a:extLst>
                    <a:ext uri="{9D8B030D-6E8A-4147-A177-3AD203B41FA5}">
                      <a16:colId xmlns:a16="http://schemas.microsoft.com/office/drawing/2014/main" val="1904245001"/>
                    </a:ext>
                  </a:extLst>
                </a:gridCol>
                <a:gridCol w="2357120">
                  <a:extLst>
                    <a:ext uri="{9D8B030D-6E8A-4147-A177-3AD203B41FA5}">
                      <a16:colId xmlns:a16="http://schemas.microsoft.com/office/drawing/2014/main" val="2483259772"/>
                    </a:ext>
                  </a:extLst>
                </a:gridCol>
              </a:tblGrid>
              <a:tr h="504749">
                <a:tc>
                  <a:txBody>
                    <a:bodyPr/>
                    <a:lstStyle/>
                    <a:p>
                      <a:pPr algn="ctr"/>
                      <a:r>
                        <a:rPr lang="en-US" sz="1800" dirty="0"/>
                        <a:t>Credit Card</a:t>
                      </a:r>
                    </a:p>
                  </a:txBody>
                  <a:tcPr marL="109728" marR="109728" marT="54864" marB="54864"/>
                </a:tc>
                <a:tc>
                  <a:txBody>
                    <a:bodyPr/>
                    <a:lstStyle/>
                    <a:p>
                      <a:pPr algn="ctr"/>
                      <a:r>
                        <a:rPr lang="en-US" sz="1800" dirty="0"/>
                        <a:t>Debit Card</a:t>
                      </a:r>
                    </a:p>
                  </a:txBody>
                  <a:tcPr marL="109728" marR="109728" marT="54864" marB="54864"/>
                </a:tc>
                <a:tc>
                  <a:txBody>
                    <a:bodyPr/>
                    <a:lstStyle/>
                    <a:p>
                      <a:pPr algn="ctr"/>
                      <a:r>
                        <a:rPr lang="en-US" sz="1800" dirty="0"/>
                        <a:t>Gift Card</a:t>
                      </a:r>
                    </a:p>
                  </a:txBody>
                  <a:tcPr marL="109728" marR="109728" marT="54864" marB="54864"/>
                </a:tc>
                <a:extLst>
                  <a:ext uri="{0D108BD9-81ED-4DB2-BD59-A6C34878D82A}">
                    <a16:rowId xmlns:a16="http://schemas.microsoft.com/office/drawing/2014/main" val="2319561191"/>
                  </a:ext>
                </a:extLst>
              </a:tr>
              <a:tr h="504749">
                <a:tc>
                  <a:txBody>
                    <a:bodyPr/>
                    <a:lstStyle/>
                    <a:p>
                      <a:pPr algn="ctr"/>
                      <a:r>
                        <a:rPr lang="en-US" sz="1800" dirty="0"/>
                        <a:t>50%</a:t>
                      </a:r>
                    </a:p>
                  </a:txBody>
                  <a:tcPr marL="109728" marR="109728" marT="54864" marB="54864"/>
                </a:tc>
                <a:tc>
                  <a:txBody>
                    <a:bodyPr/>
                    <a:lstStyle/>
                    <a:p>
                      <a:pPr algn="ctr"/>
                      <a:r>
                        <a:rPr lang="en-US" sz="1800" dirty="0"/>
                        <a:t>30%</a:t>
                      </a:r>
                    </a:p>
                  </a:txBody>
                  <a:tcPr marL="109728" marR="109728" marT="54864" marB="54864"/>
                </a:tc>
                <a:tc>
                  <a:txBody>
                    <a:bodyPr/>
                    <a:lstStyle/>
                    <a:p>
                      <a:pPr algn="ctr"/>
                      <a:r>
                        <a:rPr lang="en-US" sz="1800" dirty="0"/>
                        <a:t>20%</a:t>
                      </a:r>
                    </a:p>
                  </a:txBody>
                  <a:tcPr marL="109728" marR="109728" marT="54864" marB="54864"/>
                </a:tc>
                <a:extLst>
                  <a:ext uri="{0D108BD9-81ED-4DB2-BD59-A6C34878D82A}">
                    <a16:rowId xmlns:a16="http://schemas.microsoft.com/office/drawing/2014/main" val="3780370956"/>
                  </a:ext>
                </a:extLst>
              </a:tr>
            </a:tbl>
          </a:graphicData>
        </a:graphic>
      </p:graphicFrame>
      <p:sp>
        <p:nvSpPr>
          <p:cNvPr id="10" name="TextBox 9">
            <a:extLst>
              <a:ext uri="{FF2B5EF4-FFF2-40B4-BE49-F238E27FC236}">
                <a16:creationId xmlns:a16="http://schemas.microsoft.com/office/drawing/2014/main" id="{9E8E739D-A847-1773-FEA4-D9AFFB96F8BE}"/>
              </a:ext>
            </a:extLst>
          </p:cNvPr>
          <p:cNvSpPr txBox="1"/>
          <p:nvPr/>
        </p:nvSpPr>
        <p:spPr>
          <a:xfrm>
            <a:off x="6574457" y="3730702"/>
            <a:ext cx="7196488" cy="1200329"/>
          </a:xfrm>
          <a:prstGeom prst="rect">
            <a:avLst/>
          </a:prstGeom>
          <a:solidFill>
            <a:schemeClr val="accent6">
              <a:lumMod val="40000"/>
              <a:lumOff val="60000"/>
            </a:schemeClr>
          </a:solidFill>
        </p:spPr>
        <p:txBody>
          <a:bodyPr wrap="square">
            <a:spAutoFit/>
          </a:bodyPr>
          <a:lstStyle/>
          <a:p>
            <a:r>
              <a:rPr lang="en-US" sz="1800" b="1" dirty="0"/>
              <a:t>Any card payment in historical data, we assign priori probability of new class distribution </a:t>
            </a:r>
          </a:p>
          <a:p>
            <a:endParaRPr lang="en-US" sz="1800" dirty="0"/>
          </a:p>
          <a:p>
            <a:r>
              <a:rPr lang="en-US" sz="1800" dirty="0"/>
              <a:t>Multi-Hot Encoded Values=[0, 0.5, 0.3, 0.2] </a:t>
            </a:r>
            <a:r>
              <a:rPr lang="en-US" sz="1800" i="1" dirty="0"/>
              <a:t>[Card, Credit, Debit, Gift]</a:t>
            </a:r>
          </a:p>
        </p:txBody>
      </p:sp>
      <p:sp>
        <p:nvSpPr>
          <p:cNvPr id="11" name="TextBox 10">
            <a:extLst>
              <a:ext uri="{FF2B5EF4-FFF2-40B4-BE49-F238E27FC236}">
                <a16:creationId xmlns:a16="http://schemas.microsoft.com/office/drawing/2014/main" id="{D411C398-F5F7-ADD2-AC0E-E42094CD08DF}"/>
              </a:ext>
            </a:extLst>
          </p:cNvPr>
          <p:cNvSpPr txBox="1"/>
          <p:nvPr/>
        </p:nvSpPr>
        <p:spPr>
          <a:xfrm>
            <a:off x="6574457" y="1817192"/>
            <a:ext cx="8458200" cy="369332"/>
          </a:xfrm>
          <a:prstGeom prst="rect">
            <a:avLst/>
          </a:prstGeom>
          <a:noFill/>
        </p:spPr>
        <p:txBody>
          <a:bodyPr wrap="square">
            <a:spAutoFit/>
          </a:bodyPr>
          <a:lstStyle/>
          <a:p>
            <a:r>
              <a:rPr lang="en-US" sz="1800" dirty="0"/>
              <a:t>Current Distribution of Card Payment</a:t>
            </a:r>
            <a:endParaRPr lang="en-US" sz="1800" b="1" dirty="0"/>
          </a:p>
        </p:txBody>
      </p:sp>
      <p:sp>
        <p:nvSpPr>
          <p:cNvPr id="14" name="Cross 13">
            <a:extLst>
              <a:ext uri="{FF2B5EF4-FFF2-40B4-BE49-F238E27FC236}">
                <a16:creationId xmlns:a16="http://schemas.microsoft.com/office/drawing/2014/main" id="{7C5B6DCE-800B-72F3-9589-9C925419FFF7}"/>
              </a:ext>
            </a:extLst>
          </p:cNvPr>
          <p:cNvSpPr/>
          <p:nvPr/>
        </p:nvSpPr>
        <p:spPr>
          <a:xfrm>
            <a:off x="9710113" y="5113106"/>
            <a:ext cx="411482" cy="412496"/>
          </a:xfrm>
          <a:prstGeom prst="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ED414F2C-615C-FD89-2CF4-81A963DF4E9A}"/>
              </a:ext>
            </a:extLst>
          </p:cNvPr>
          <p:cNvSpPr txBox="1"/>
          <p:nvPr/>
        </p:nvSpPr>
        <p:spPr>
          <a:xfrm>
            <a:off x="8582355" y="5889751"/>
            <a:ext cx="3078481" cy="1200329"/>
          </a:xfrm>
          <a:prstGeom prst="rect">
            <a:avLst/>
          </a:prstGeom>
          <a:solidFill>
            <a:schemeClr val="accent6">
              <a:lumMod val="40000"/>
              <a:lumOff val="60000"/>
            </a:schemeClr>
          </a:solidFill>
        </p:spPr>
        <p:txBody>
          <a:bodyPr wrap="square">
            <a:spAutoFit/>
          </a:bodyPr>
          <a:lstStyle/>
          <a:p>
            <a:r>
              <a:rPr lang="en-US" sz="1800" b="1" dirty="0"/>
              <a:t>Ensure sufficient representation in training data from samples post schema change</a:t>
            </a:r>
            <a:endParaRPr lang="en-US" sz="1800" b="1" i="1" dirty="0"/>
          </a:p>
        </p:txBody>
      </p:sp>
      <p:sp>
        <p:nvSpPr>
          <p:cNvPr id="2" name="Title 1">
            <a:extLst>
              <a:ext uri="{FF2B5EF4-FFF2-40B4-BE49-F238E27FC236}">
                <a16:creationId xmlns:a16="http://schemas.microsoft.com/office/drawing/2014/main" id="{0163D0D7-B4F9-8137-7408-F1A98A204D69}"/>
              </a:ext>
            </a:extLst>
          </p:cNvPr>
          <p:cNvSpPr txBox="1">
            <a:spLocks/>
          </p:cNvSpPr>
          <p:nvPr/>
        </p:nvSpPr>
        <p:spPr>
          <a:xfrm>
            <a:off x="392160" y="398640"/>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Bridging Schema</a:t>
            </a:r>
          </a:p>
        </p:txBody>
      </p:sp>
      <p:cxnSp>
        <p:nvCxnSpPr>
          <p:cNvPr id="3" name="Straight Connector 2">
            <a:extLst>
              <a:ext uri="{FF2B5EF4-FFF2-40B4-BE49-F238E27FC236}">
                <a16:creationId xmlns:a16="http://schemas.microsoft.com/office/drawing/2014/main" id="{700B14C9-79EC-9737-D619-A640ADAD2149}"/>
              </a:ext>
            </a:extLst>
          </p:cNvPr>
          <p:cNvCxnSpPr>
            <a:cxnSpLocks/>
          </p:cNvCxnSpPr>
          <p:nvPr/>
        </p:nvCxnSpPr>
        <p:spPr>
          <a:xfrm flipV="1">
            <a:off x="6021915" y="494777"/>
            <a:ext cx="1" cy="713516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97D09D-E596-EDD5-2803-DD788F5727F7}"/>
              </a:ext>
            </a:extLst>
          </p:cNvPr>
          <p:cNvSpPr/>
          <p:nvPr/>
        </p:nvSpPr>
        <p:spPr bwMode="auto">
          <a:xfrm>
            <a:off x="522018" y="471808"/>
            <a:ext cx="561747" cy="4591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3</a:t>
            </a:r>
          </a:p>
        </p:txBody>
      </p:sp>
    </p:spTree>
    <p:extLst>
      <p:ext uri="{BB962C8B-B14F-4D97-AF65-F5344CB8AC3E}">
        <p14:creationId xmlns:p14="http://schemas.microsoft.com/office/powerpoint/2010/main" val="3943349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ED6ACF91-88EF-11E7-A3A1-FF264EB6B5ED}"/>
              </a:ext>
            </a:extLst>
          </p:cNvPr>
          <p:cNvGraphicFramePr>
            <a:graphicFrameLocks noGrp="1"/>
          </p:cNvGraphicFramePr>
          <p:nvPr/>
        </p:nvGraphicFramePr>
        <p:xfrm>
          <a:off x="6900448" y="4841046"/>
          <a:ext cx="5310068" cy="2602208"/>
        </p:xfrm>
        <a:graphic>
          <a:graphicData uri="http://schemas.openxmlformats.org/drawingml/2006/table">
            <a:tbl>
              <a:tblPr firstRow="1" bandRow="1">
                <a:tableStyleId>{21E4AEA4-8DFA-4A89-87EB-49C32662AFE0}</a:tableStyleId>
              </a:tblPr>
              <a:tblGrid>
                <a:gridCol w="2839426">
                  <a:extLst>
                    <a:ext uri="{9D8B030D-6E8A-4147-A177-3AD203B41FA5}">
                      <a16:colId xmlns:a16="http://schemas.microsoft.com/office/drawing/2014/main" val="1485166879"/>
                    </a:ext>
                  </a:extLst>
                </a:gridCol>
                <a:gridCol w="2470642">
                  <a:extLst>
                    <a:ext uri="{9D8B030D-6E8A-4147-A177-3AD203B41FA5}">
                      <a16:colId xmlns:a16="http://schemas.microsoft.com/office/drawing/2014/main" val="1566128901"/>
                    </a:ext>
                  </a:extLst>
                </a:gridCol>
              </a:tblGrid>
              <a:tr h="1311583">
                <a:tc>
                  <a:txBody>
                    <a:bodyPr/>
                    <a:lstStyle/>
                    <a:p>
                      <a:pPr algn="ctr"/>
                      <a:r>
                        <a:rPr lang="en-US" sz="1800" dirty="0"/>
                        <a:t>Option 1</a:t>
                      </a:r>
                    </a:p>
                  </a:txBody>
                  <a:tcPr/>
                </a:tc>
                <a:tc>
                  <a:txBody>
                    <a:bodyPr/>
                    <a:lstStyle/>
                    <a:p>
                      <a:pPr algn="ctr"/>
                      <a:r>
                        <a:rPr lang="en-US" sz="1800" dirty="0"/>
                        <a:t>Option 2</a:t>
                      </a:r>
                    </a:p>
                  </a:txBody>
                  <a:tcPr/>
                </a:tc>
                <a:extLst>
                  <a:ext uri="{0D108BD9-81ED-4DB2-BD59-A6C34878D82A}">
                    <a16:rowId xmlns:a16="http://schemas.microsoft.com/office/drawing/2014/main" val="1950386247"/>
                  </a:ext>
                </a:extLst>
              </a:tr>
              <a:tr h="1290625">
                <a:tc>
                  <a:txBody>
                    <a:bodyPr/>
                    <a:lstStyle/>
                    <a:p>
                      <a:pPr algn="ctr"/>
                      <a:r>
                        <a:rPr lang="en-US" sz="1800" dirty="0"/>
                        <a:t>Retrain on Fresh data from here from Checkpoint 1</a:t>
                      </a:r>
                    </a:p>
                  </a:txBody>
                  <a:tcPr/>
                </a:tc>
                <a:tc>
                  <a:txBody>
                    <a:bodyPr/>
                    <a:lstStyle/>
                    <a:p>
                      <a:pPr algn="ctr"/>
                      <a:r>
                        <a:rPr lang="en-US" sz="1800" dirty="0"/>
                        <a:t>Complete Retraining on Fresh data</a:t>
                      </a:r>
                    </a:p>
                  </a:txBody>
                  <a:tcPr/>
                </a:tc>
                <a:extLst>
                  <a:ext uri="{0D108BD9-81ED-4DB2-BD59-A6C34878D82A}">
                    <a16:rowId xmlns:a16="http://schemas.microsoft.com/office/drawing/2014/main" val="728294739"/>
                  </a:ext>
                </a:extLst>
              </a:tr>
            </a:tbl>
          </a:graphicData>
        </a:graphic>
      </p:graphicFrame>
      <p:sp>
        <p:nvSpPr>
          <p:cNvPr id="5" name="TextBox 4">
            <a:extLst>
              <a:ext uri="{FF2B5EF4-FFF2-40B4-BE49-F238E27FC236}">
                <a16:creationId xmlns:a16="http://schemas.microsoft.com/office/drawing/2014/main" id="{6A3C8E36-A3E6-6575-6CA9-F6BFF2745EFA}"/>
              </a:ext>
            </a:extLst>
          </p:cNvPr>
          <p:cNvSpPr txBox="1"/>
          <p:nvPr/>
        </p:nvSpPr>
        <p:spPr>
          <a:xfrm>
            <a:off x="275096" y="1244589"/>
            <a:ext cx="4220705" cy="1754326"/>
          </a:xfrm>
          <a:prstGeom prst="rect">
            <a:avLst/>
          </a:prstGeom>
          <a:noFill/>
        </p:spPr>
        <p:txBody>
          <a:bodyPr wrap="square">
            <a:spAutoFit/>
          </a:bodyPr>
          <a:lstStyle/>
          <a:p>
            <a:endParaRPr lang="en-US" sz="1800" b="1" dirty="0"/>
          </a:p>
          <a:p>
            <a:r>
              <a:rPr lang="en-US" sz="1800" b="1" dirty="0"/>
              <a:t>Problem</a:t>
            </a:r>
          </a:p>
          <a:p>
            <a:r>
              <a:rPr lang="en-US" sz="1800" dirty="0"/>
              <a:t>When we train computationally heavy neural networks the chances of Machine Failure increases almost linearly with time</a:t>
            </a:r>
          </a:p>
        </p:txBody>
      </p:sp>
      <p:sp>
        <p:nvSpPr>
          <p:cNvPr id="8" name="TextBox 7">
            <a:extLst>
              <a:ext uri="{FF2B5EF4-FFF2-40B4-BE49-F238E27FC236}">
                <a16:creationId xmlns:a16="http://schemas.microsoft.com/office/drawing/2014/main" id="{D2A34709-43CA-17A5-F66E-BD442B2B1309}"/>
              </a:ext>
            </a:extLst>
          </p:cNvPr>
          <p:cNvSpPr txBox="1"/>
          <p:nvPr/>
        </p:nvSpPr>
        <p:spPr>
          <a:xfrm>
            <a:off x="5978550" y="299186"/>
            <a:ext cx="7585052" cy="646331"/>
          </a:xfrm>
          <a:prstGeom prst="rect">
            <a:avLst/>
          </a:prstGeom>
          <a:noFill/>
        </p:spPr>
        <p:txBody>
          <a:bodyPr wrap="square">
            <a:spAutoFit/>
          </a:bodyPr>
          <a:lstStyle/>
          <a:p>
            <a:r>
              <a:rPr lang="en-US" sz="1800" b="1" dirty="0"/>
              <a:t>Solution</a:t>
            </a:r>
          </a:p>
          <a:p>
            <a:endParaRPr lang="en-US" sz="1800" b="1" dirty="0"/>
          </a:p>
        </p:txBody>
      </p:sp>
      <p:sp>
        <p:nvSpPr>
          <p:cNvPr id="13" name="TextBox 12">
            <a:extLst>
              <a:ext uri="{FF2B5EF4-FFF2-40B4-BE49-F238E27FC236}">
                <a16:creationId xmlns:a16="http://schemas.microsoft.com/office/drawing/2014/main" id="{D92C40A3-B2C8-0414-6A55-40C3159C5610}"/>
              </a:ext>
            </a:extLst>
          </p:cNvPr>
          <p:cNvSpPr txBox="1"/>
          <p:nvPr/>
        </p:nvSpPr>
        <p:spPr>
          <a:xfrm>
            <a:off x="6008370" y="812365"/>
            <a:ext cx="7315200" cy="369332"/>
          </a:xfrm>
          <a:prstGeom prst="rect">
            <a:avLst/>
          </a:prstGeom>
          <a:noFill/>
        </p:spPr>
        <p:txBody>
          <a:bodyPr wrap="square">
            <a:spAutoFit/>
          </a:bodyPr>
          <a:lstStyle/>
          <a:p>
            <a:r>
              <a:rPr lang="en-US" sz="1800" dirty="0"/>
              <a:t>At each epoch, use Model Checkpoints to build partial model states </a:t>
            </a:r>
          </a:p>
        </p:txBody>
      </p:sp>
      <p:grpSp>
        <p:nvGrpSpPr>
          <p:cNvPr id="39" name="Group 38">
            <a:extLst>
              <a:ext uri="{FF2B5EF4-FFF2-40B4-BE49-F238E27FC236}">
                <a16:creationId xmlns:a16="http://schemas.microsoft.com/office/drawing/2014/main" id="{2B88BD85-6D62-B7CD-CDD0-BCC61685CA8A}"/>
              </a:ext>
            </a:extLst>
          </p:cNvPr>
          <p:cNvGrpSpPr/>
          <p:nvPr/>
        </p:nvGrpSpPr>
        <p:grpSpPr>
          <a:xfrm>
            <a:off x="6057900" y="1278089"/>
            <a:ext cx="6606540" cy="2662514"/>
            <a:chOff x="5551212" y="2425700"/>
            <a:chExt cx="5505450" cy="2227728"/>
          </a:xfrm>
        </p:grpSpPr>
        <p:grpSp>
          <p:nvGrpSpPr>
            <p:cNvPr id="29" name="Group 28">
              <a:extLst>
                <a:ext uri="{FF2B5EF4-FFF2-40B4-BE49-F238E27FC236}">
                  <a16:creationId xmlns:a16="http://schemas.microsoft.com/office/drawing/2014/main" id="{4E718CDC-A76D-B1D5-E8B5-1AFA81CE6B8F}"/>
                </a:ext>
              </a:extLst>
            </p:cNvPr>
            <p:cNvGrpSpPr/>
            <p:nvPr/>
          </p:nvGrpSpPr>
          <p:grpSpPr>
            <a:xfrm>
              <a:off x="5551212" y="3028318"/>
              <a:ext cx="5505450" cy="857301"/>
              <a:chOff x="5638800" y="3730693"/>
              <a:chExt cx="5505450" cy="857301"/>
            </a:xfrm>
          </p:grpSpPr>
          <p:sp>
            <p:nvSpPr>
              <p:cNvPr id="19" name="Rectangle 18">
                <a:extLst>
                  <a:ext uri="{FF2B5EF4-FFF2-40B4-BE49-F238E27FC236}">
                    <a16:creationId xmlns:a16="http://schemas.microsoft.com/office/drawing/2014/main" id="{207C6539-AB08-63C5-CDDF-B4B00DFD09FC}"/>
                  </a:ext>
                </a:extLst>
              </p:cNvPr>
              <p:cNvSpPr/>
              <p:nvPr/>
            </p:nvSpPr>
            <p:spPr>
              <a:xfrm>
                <a:off x="5638800" y="3749860"/>
                <a:ext cx="5505450" cy="831667"/>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21" name="Straight Connector 20">
                <a:extLst>
                  <a:ext uri="{FF2B5EF4-FFF2-40B4-BE49-F238E27FC236}">
                    <a16:creationId xmlns:a16="http://schemas.microsoft.com/office/drawing/2014/main" id="{1CB5E5EA-432F-DBEF-1263-7489212CB721}"/>
                  </a:ext>
                </a:extLst>
              </p:cNvPr>
              <p:cNvCxnSpPr>
                <a:cxnSpLocks/>
              </p:cNvCxnSpPr>
              <p:nvPr/>
            </p:nvCxnSpPr>
            <p:spPr>
              <a:xfrm>
                <a:off x="7569200" y="3749860"/>
                <a:ext cx="0" cy="838134"/>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05FCA3C-213E-499A-42AA-8E6C6639BADE}"/>
                  </a:ext>
                </a:extLst>
              </p:cNvPr>
              <p:cNvCxnSpPr>
                <a:cxnSpLocks/>
              </p:cNvCxnSpPr>
              <p:nvPr/>
            </p:nvCxnSpPr>
            <p:spPr>
              <a:xfrm>
                <a:off x="9347200" y="3749860"/>
                <a:ext cx="0" cy="838134"/>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F76E3BF-D414-86B3-688D-091DA2CB0D21}"/>
                  </a:ext>
                </a:extLst>
              </p:cNvPr>
              <p:cNvSpPr txBox="1"/>
              <p:nvPr/>
            </p:nvSpPr>
            <p:spPr>
              <a:xfrm>
                <a:off x="5848351" y="3730693"/>
                <a:ext cx="1663700" cy="772551"/>
              </a:xfrm>
              <a:prstGeom prst="rect">
                <a:avLst/>
              </a:prstGeom>
              <a:noFill/>
            </p:spPr>
            <p:txBody>
              <a:bodyPr wrap="square" rtlCol="0">
                <a:spAutoFit/>
              </a:bodyPr>
              <a:lstStyle/>
              <a:p>
                <a:r>
                  <a:rPr lang="en-US" sz="1800" dirty="0"/>
                  <a:t>Learning High Level Organization</a:t>
                </a:r>
              </a:p>
            </p:txBody>
          </p:sp>
          <p:sp>
            <p:nvSpPr>
              <p:cNvPr id="27" name="TextBox 26">
                <a:extLst>
                  <a:ext uri="{FF2B5EF4-FFF2-40B4-BE49-F238E27FC236}">
                    <a16:creationId xmlns:a16="http://schemas.microsoft.com/office/drawing/2014/main" id="{160BA06E-D4C3-5506-2121-CE940F7E8627}"/>
                  </a:ext>
                </a:extLst>
              </p:cNvPr>
              <p:cNvSpPr txBox="1"/>
              <p:nvPr/>
            </p:nvSpPr>
            <p:spPr>
              <a:xfrm>
                <a:off x="7721602" y="3741538"/>
                <a:ext cx="1663700" cy="772551"/>
              </a:xfrm>
              <a:prstGeom prst="rect">
                <a:avLst/>
              </a:prstGeom>
              <a:noFill/>
            </p:spPr>
            <p:txBody>
              <a:bodyPr wrap="square" rtlCol="0">
                <a:spAutoFit/>
              </a:bodyPr>
              <a:lstStyle/>
              <a:p>
                <a:r>
                  <a:rPr lang="en-US" sz="1800" dirty="0"/>
                  <a:t>Learning Low Level Organization</a:t>
                </a:r>
              </a:p>
            </p:txBody>
          </p:sp>
          <p:sp>
            <p:nvSpPr>
              <p:cNvPr id="28" name="TextBox 27">
                <a:extLst>
                  <a:ext uri="{FF2B5EF4-FFF2-40B4-BE49-F238E27FC236}">
                    <a16:creationId xmlns:a16="http://schemas.microsoft.com/office/drawing/2014/main" id="{22CA6263-C395-0B95-577F-329B51C395EC}"/>
                  </a:ext>
                </a:extLst>
              </p:cNvPr>
              <p:cNvSpPr txBox="1"/>
              <p:nvPr/>
            </p:nvSpPr>
            <p:spPr>
              <a:xfrm>
                <a:off x="9465439" y="3953943"/>
                <a:ext cx="1663700" cy="309020"/>
              </a:xfrm>
              <a:prstGeom prst="rect">
                <a:avLst/>
              </a:prstGeom>
              <a:noFill/>
            </p:spPr>
            <p:txBody>
              <a:bodyPr wrap="square" rtlCol="0">
                <a:spAutoFit/>
              </a:bodyPr>
              <a:lstStyle/>
              <a:p>
                <a:r>
                  <a:rPr lang="en-US" sz="1800" dirty="0"/>
                  <a:t>Overfitting</a:t>
                </a:r>
              </a:p>
            </p:txBody>
          </p:sp>
        </p:grpSp>
        <p:cxnSp>
          <p:nvCxnSpPr>
            <p:cNvPr id="33" name="Straight Arrow Connector 32">
              <a:extLst>
                <a:ext uri="{FF2B5EF4-FFF2-40B4-BE49-F238E27FC236}">
                  <a16:creationId xmlns:a16="http://schemas.microsoft.com/office/drawing/2014/main" id="{77480A23-86F2-45F6-E43F-7F5017812ABC}"/>
                </a:ext>
              </a:extLst>
            </p:cNvPr>
            <p:cNvCxnSpPr/>
            <p:nvPr/>
          </p:nvCxnSpPr>
          <p:spPr>
            <a:xfrm>
              <a:off x="5917548" y="2714220"/>
              <a:ext cx="4587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8515DA8-C87B-CAC7-F5BE-407B0F03550F}"/>
                </a:ext>
              </a:extLst>
            </p:cNvPr>
            <p:cNvSpPr txBox="1"/>
            <p:nvPr/>
          </p:nvSpPr>
          <p:spPr>
            <a:xfrm>
              <a:off x="7481612" y="2425700"/>
              <a:ext cx="1205188" cy="309020"/>
            </a:xfrm>
            <a:prstGeom prst="rect">
              <a:avLst/>
            </a:prstGeom>
            <a:noFill/>
          </p:spPr>
          <p:txBody>
            <a:bodyPr wrap="square" rtlCol="0">
              <a:spAutoFit/>
            </a:bodyPr>
            <a:lstStyle/>
            <a:p>
              <a:r>
                <a:rPr lang="en-US" sz="1800" dirty="0"/>
                <a:t>Epochs</a:t>
              </a:r>
            </a:p>
          </p:txBody>
        </p:sp>
        <p:cxnSp>
          <p:nvCxnSpPr>
            <p:cNvPr id="36" name="Straight Arrow Connector 35">
              <a:extLst>
                <a:ext uri="{FF2B5EF4-FFF2-40B4-BE49-F238E27FC236}">
                  <a16:creationId xmlns:a16="http://schemas.microsoft.com/office/drawing/2014/main" id="{70B0AFD2-86A6-1D82-D900-71B609331E12}"/>
                </a:ext>
              </a:extLst>
            </p:cNvPr>
            <p:cNvCxnSpPr>
              <a:cxnSpLocks/>
            </p:cNvCxnSpPr>
            <p:nvPr/>
          </p:nvCxnSpPr>
          <p:spPr>
            <a:xfrm flipH="1">
              <a:off x="7424463" y="3879152"/>
              <a:ext cx="57149" cy="44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5EB364E-283A-77CF-F2E2-6E7162CB1869}"/>
                </a:ext>
              </a:extLst>
            </p:cNvPr>
            <p:cNvSpPr txBox="1"/>
            <p:nvPr/>
          </p:nvSpPr>
          <p:spPr>
            <a:xfrm>
              <a:off x="6023196" y="4344408"/>
              <a:ext cx="2802533" cy="309020"/>
            </a:xfrm>
            <a:prstGeom prst="rect">
              <a:avLst/>
            </a:prstGeom>
            <a:noFill/>
          </p:spPr>
          <p:txBody>
            <a:bodyPr wrap="square" rtlCol="0">
              <a:spAutoFit/>
            </a:bodyPr>
            <a:lstStyle/>
            <a:p>
              <a:r>
                <a:rPr lang="en-US" sz="1800" b="1" dirty="0"/>
                <a:t>Checkpoint 1: Early Stopping</a:t>
              </a:r>
            </a:p>
          </p:txBody>
        </p:sp>
      </p:grpSp>
      <p:sp>
        <p:nvSpPr>
          <p:cNvPr id="7" name="Rounded Rectangle 6">
            <a:extLst>
              <a:ext uri="{FF2B5EF4-FFF2-40B4-BE49-F238E27FC236}">
                <a16:creationId xmlns:a16="http://schemas.microsoft.com/office/drawing/2014/main" id="{1051A319-0EFC-8D60-CFF6-4A7DF9EA1BCC}"/>
              </a:ext>
            </a:extLst>
          </p:cNvPr>
          <p:cNvSpPr/>
          <p:nvPr/>
        </p:nvSpPr>
        <p:spPr>
          <a:xfrm>
            <a:off x="7697317" y="5237196"/>
            <a:ext cx="1400176" cy="73553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Saves Computing Resources</a:t>
            </a:r>
          </a:p>
        </p:txBody>
      </p:sp>
      <p:sp>
        <p:nvSpPr>
          <p:cNvPr id="42" name="Rounded Rectangle 41">
            <a:extLst>
              <a:ext uri="{FF2B5EF4-FFF2-40B4-BE49-F238E27FC236}">
                <a16:creationId xmlns:a16="http://schemas.microsoft.com/office/drawing/2014/main" id="{471FAE83-AC2E-4C05-CDC8-EBE3D16FF5C9}"/>
              </a:ext>
            </a:extLst>
          </p:cNvPr>
          <p:cNvSpPr/>
          <p:nvPr/>
        </p:nvSpPr>
        <p:spPr>
          <a:xfrm>
            <a:off x="10364162" y="5287599"/>
            <a:ext cx="1283925" cy="58194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More Accuracy</a:t>
            </a:r>
          </a:p>
        </p:txBody>
      </p:sp>
      <p:cxnSp>
        <p:nvCxnSpPr>
          <p:cNvPr id="43" name="Straight Arrow Connector 42">
            <a:extLst>
              <a:ext uri="{FF2B5EF4-FFF2-40B4-BE49-F238E27FC236}">
                <a16:creationId xmlns:a16="http://schemas.microsoft.com/office/drawing/2014/main" id="{44E132CD-0B73-A785-FCEA-28D462948DBC}"/>
              </a:ext>
            </a:extLst>
          </p:cNvPr>
          <p:cNvCxnSpPr>
            <a:cxnSpLocks/>
          </p:cNvCxnSpPr>
          <p:nvPr/>
        </p:nvCxnSpPr>
        <p:spPr>
          <a:xfrm>
            <a:off x="10482226" y="3012883"/>
            <a:ext cx="319124" cy="528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5D4DEE9-8892-9F91-1009-93B1B0E7A79B}"/>
              </a:ext>
            </a:extLst>
          </p:cNvPr>
          <p:cNvSpPr txBox="1"/>
          <p:nvPr/>
        </p:nvSpPr>
        <p:spPr>
          <a:xfrm>
            <a:off x="10033958" y="3589477"/>
            <a:ext cx="4171416" cy="369332"/>
          </a:xfrm>
          <a:prstGeom prst="rect">
            <a:avLst/>
          </a:prstGeom>
          <a:noFill/>
        </p:spPr>
        <p:txBody>
          <a:bodyPr wrap="square" rtlCol="0">
            <a:spAutoFit/>
          </a:bodyPr>
          <a:lstStyle/>
          <a:p>
            <a:r>
              <a:rPr lang="en-US" sz="1800" b="1" dirty="0"/>
              <a:t>Checkpoint 2: Run till Max Epochs</a:t>
            </a:r>
          </a:p>
        </p:txBody>
      </p:sp>
      <p:sp>
        <p:nvSpPr>
          <p:cNvPr id="2" name="Title 1">
            <a:extLst>
              <a:ext uri="{FF2B5EF4-FFF2-40B4-BE49-F238E27FC236}">
                <a16:creationId xmlns:a16="http://schemas.microsoft.com/office/drawing/2014/main" id="{FC04E812-32BC-0A3F-CE4C-FEA534E17BF5}"/>
              </a:ext>
            </a:extLst>
          </p:cNvPr>
          <p:cNvSpPr txBox="1">
            <a:spLocks/>
          </p:cNvSpPr>
          <p:nvPr/>
        </p:nvSpPr>
        <p:spPr>
          <a:xfrm>
            <a:off x="89700" y="297916"/>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ML Failures – Large Models</a:t>
            </a:r>
          </a:p>
        </p:txBody>
      </p:sp>
      <p:cxnSp>
        <p:nvCxnSpPr>
          <p:cNvPr id="16" name="Straight Connector 15">
            <a:extLst>
              <a:ext uri="{FF2B5EF4-FFF2-40B4-BE49-F238E27FC236}">
                <a16:creationId xmlns:a16="http://schemas.microsoft.com/office/drawing/2014/main" id="{D0165C0A-010D-BA21-5072-AA1D4AC13274}"/>
              </a:ext>
            </a:extLst>
          </p:cNvPr>
          <p:cNvCxnSpPr>
            <a:cxnSpLocks/>
          </p:cNvCxnSpPr>
          <p:nvPr/>
        </p:nvCxnSpPr>
        <p:spPr>
          <a:xfrm flipV="1">
            <a:off x="5767940" y="398640"/>
            <a:ext cx="0" cy="7039278"/>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5200314A-3A21-8D48-63D8-1848CE33C553}"/>
              </a:ext>
            </a:extLst>
          </p:cNvPr>
          <p:cNvSpPr/>
          <p:nvPr/>
        </p:nvSpPr>
        <p:spPr bwMode="auto">
          <a:xfrm>
            <a:off x="89700" y="392798"/>
            <a:ext cx="561747" cy="4591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7</a:t>
            </a:r>
          </a:p>
        </p:txBody>
      </p:sp>
    </p:spTree>
    <p:extLst>
      <p:ext uri="{BB962C8B-B14F-4D97-AF65-F5344CB8AC3E}">
        <p14:creationId xmlns:p14="http://schemas.microsoft.com/office/powerpoint/2010/main" val="4088918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13E7296-3C3C-1AE3-EF92-2485AA7A234E}"/>
              </a:ext>
            </a:extLst>
          </p:cNvPr>
          <p:cNvGraphicFramePr>
            <a:graphicFrameLocks noGrp="1"/>
          </p:cNvGraphicFramePr>
          <p:nvPr>
            <p:extLst>
              <p:ext uri="{D42A27DB-BD31-4B8C-83A1-F6EECF244321}">
                <p14:modId xmlns:p14="http://schemas.microsoft.com/office/powerpoint/2010/main" val="3264328096"/>
              </p:ext>
            </p:extLst>
          </p:nvPr>
        </p:nvGraphicFramePr>
        <p:xfrm>
          <a:off x="3079378" y="1271114"/>
          <a:ext cx="8856819" cy="6017273"/>
        </p:xfrm>
        <a:graphic>
          <a:graphicData uri="http://schemas.openxmlformats.org/drawingml/2006/table">
            <a:tbl>
              <a:tblPr firstRow="1" bandRow="1">
                <a:tableStyleId>{21E4AEA4-8DFA-4A89-87EB-49C32662AFE0}</a:tableStyleId>
              </a:tblPr>
              <a:tblGrid>
                <a:gridCol w="1239873">
                  <a:extLst>
                    <a:ext uri="{9D8B030D-6E8A-4147-A177-3AD203B41FA5}">
                      <a16:colId xmlns:a16="http://schemas.microsoft.com/office/drawing/2014/main" val="3780153630"/>
                    </a:ext>
                  </a:extLst>
                </a:gridCol>
                <a:gridCol w="1276125">
                  <a:extLst>
                    <a:ext uri="{9D8B030D-6E8A-4147-A177-3AD203B41FA5}">
                      <a16:colId xmlns:a16="http://schemas.microsoft.com/office/drawing/2014/main" val="3112160383"/>
                    </a:ext>
                  </a:extLst>
                </a:gridCol>
                <a:gridCol w="2113607">
                  <a:extLst>
                    <a:ext uri="{9D8B030D-6E8A-4147-A177-3AD203B41FA5}">
                      <a16:colId xmlns:a16="http://schemas.microsoft.com/office/drawing/2014/main" val="1511204698"/>
                    </a:ext>
                  </a:extLst>
                </a:gridCol>
                <a:gridCol w="2113607">
                  <a:extLst>
                    <a:ext uri="{9D8B030D-6E8A-4147-A177-3AD203B41FA5}">
                      <a16:colId xmlns:a16="http://schemas.microsoft.com/office/drawing/2014/main" val="1127237210"/>
                    </a:ext>
                  </a:extLst>
                </a:gridCol>
                <a:gridCol w="2113607">
                  <a:extLst>
                    <a:ext uri="{9D8B030D-6E8A-4147-A177-3AD203B41FA5}">
                      <a16:colId xmlns:a16="http://schemas.microsoft.com/office/drawing/2014/main" val="2581859347"/>
                    </a:ext>
                  </a:extLst>
                </a:gridCol>
              </a:tblGrid>
              <a:tr h="0">
                <a:tc>
                  <a:txBody>
                    <a:bodyPr/>
                    <a:lstStyle/>
                    <a:p>
                      <a:endParaRPr lang="en-US" sz="1800" dirty="0"/>
                    </a:p>
                  </a:txBody>
                  <a:tcPr marL="109728" marR="109728" marT="54864" marB="548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Option 1</a:t>
                      </a:r>
                    </a:p>
                    <a:p>
                      <a:pPr algn="ctr"/>
                      <a:endParaRPr lang="en-US" sz="1800" dirty="0"/>
                    </a:p>
                  </a:txBody>
                  <a:tcPr marL="109728" marR="109728" marT="54864" marB="548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Option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Option 3</a:t>
                      </a:r>
                    </a:p>
                    <a:p>
                      <a:pPr algn="ctr"/>
                      <a:endParaRPr lang="en-US" sz="1800" dirty="0"/>
                    </a:p>
                  </a:txBody>
                  <a:tcPr marL="109728" marR="109728" marT="54864" marB="54864"/>
                </a:tc>
                <a:tc>
                  <a:txBody>
                    <a:bodyPr/>
                    <a:lstStyle/>
                    <a:p>
                      <a:pPr marL="0" marR="0" lvl="0" indent="0" algn="ctr" defTabSz="1119245" rtl="0" eaLnBrk="1" fontAlgn="auto" latinLnBrk="0" hangingPunct="1">
                        <a:lnSpc>
                          <a:spcPct val="100000"/>
                        </a:lnSpc>
                        <a:spcBef>
                          <a:spcPts val="0"/>
                        </a:spcBef>
                        <a:spcAft>
                          <a:spcPts val="0"/>
                        </a:spcAft>
                        <a:buClrTx/>
                        <a:buSzTx/>
                        <a:buFontTx/>
                        <a:buNone/>
                        <a:tabLst/>
                        <a:defRPr/>
                      </a:pPr>
                      <a:r>
                        <a:rPr lang="en-US" sz="1800" dirty="0"/>
                        <a:t>Option 4</a:t>
                      </a:r>
                    </a:p>
                    <a:p>
                      <a:pPr algn="ctr"/>
                      <a:endParaRPr lang="en-US" sz="1800" dirty="0"/>
                    </a:p>
                  </a:txBody>
                  <a:tcPr marL="109728" marR="109728" marT="54864" marB="54864"/>
                </a:tc>
                <a:extLst>
                  <a:ext uri="{0D108BD9-81ED-4DB2-BD59-A6C34878D82A}">
                    <a16:rowId xmlns:a16="http://schemas.microsoft.com/office/drawing/2014/main" val="877614448"/>
                  </a:ext>
                </a:extLst>
              </a:tr>
              <a:tr h="564428">
                <a:tc>
                  <a:txBody>
                    <a:bodyPr/>
                    <a:lstStyle/>
                    <a:p>
                      <a:pPr algn="ctr"/>
                      <a:endParaRPr lang="en-US" sz="1600" dirty="0"/>
                    </a:p>
                  </a:txBody>
                  <a:tcPr marL="109728" marR="109728" marT="54864" marB="548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NLP Word2Vec </a:t>
                      </a:r>
                    </a:p>
                  </a:txBody>
                  <a:tcPr marL="109728" marR="109728" marT="54864" marB="54864"/>
                </a:tc>
                <a:tc>
                  <a:txBody>
                    <a:bodyPr/>
                    <a:lstStyle/>
                    <a:p>
                      <a:pPr algn="ctr"/>
                      <a:r>
                        <a:rPr lang="en-US" sz="1600" dirty="0"/>
                        <a:t>Standard Conversation Agent</a:t>
                      </a:r>
                    </a:p>
                  </a:txBody>
                  <a:tcPr/>
                </a:tc>
                <a:tc>
                  <a:txBody>
                    <a:bodyPr/>
                    <a:lstStyle/>
                    <a:p>
                      <a:pPr algn="ctr"/>
                      <a:r>
                        <a:rPr lang="en-US" sz="1600" dirty="0"/>
                        <a:t>Option2 + Sentiment Based Response</a:t>
                      </a:r>
                    </a:p>
                  </a:txBody>
                  <a:tcPr marL="109728" marR="109728" marT="54864" marB="54864"/>
                </a:tc>
                <a:tc>
                  <a:txBody>
                    <a:bodyPr/>
                    <a:lstStyle/>
                    <a:p>
                      <a:pPr marL="0" marR="0" lvl="0" indent="0" algn="ctr" defTabSz="1119245" rtl="0" eaLnBrk="1" fontAlgn="auto" latinLnBrk="0" hangingPunct="1">
                        <a:lnSpc>
                          <a:spcPct val="100000"/>
                        </a:lnSpc>
                        <a:spcBef>
                          <a:spcPts val="0"/>
                        </a:spcBef>
                        <a:spcAft>
                          <a:spcPts val="0"/>
                        </a:spcAft>
                        <a:buClrTx/>
                        <a:buSzTx/>
                        <a:buFontTx/>
                        <a:buNone/>
                        <a:tabLst/>
                        <a:defRPr/>
                      </a:pPr>
                      <a:r>
                        <a:rPr lang="en-US" sz="1600" b="1" dirty="0"/>
                        <a:t>Fine Tuning </a:t>
                      </a:r>
                      <a:r>
                        <a:rPr lang="en-US" sz="1600" dirty="0"/>
                        <a:t>Foundational LLMs to Internal Docs</a:t>
                      </a:r>
                    </a:p>
                    <a:p>
                      <a:pPr algn="ctr"/>
                      <a:endParaRPr lang="en-US" sz="1600" dirty="0"/>
                    </a:p>
                  </a:txBody>
                  <a:tcPr marL="109728" marR="109728" marT="54864" marB="54864"/>
                </a:tc>
                <a:extLst>
                  <a:ext uri="{0D108BD9-81ED-4DB2-BD59-A6C34878D82A}">
                    <a16:rowId xmlns:a16="http://schemas.microsoft.com/office/drawing/2014/main" val="597764067"/>
                  </a:ext>
                </a:extLst>
              </a:tr>
              <a:tr h="908825">
                <a:tc>
                  <a:txBody>
                    <a:bodyPr/>
                    <a:lstStyle/>
                    <a:p>
                      <a:pPr algn="ctr"/>
                      <a:r>
                        <a:rPr lang="en-US" sz="1600" b="1" dirty="0"/>
                        <a:t>Response</a:t>
                      </a:r>
                    </a:p>
                  </a:txBody>
                  <a:tcPr marL="109728" marR="109728" marT="54864" marB="54864"/>
                </a:tc>
                <a:tc>
                  <a:txBody>
                    <a:bodyPr/>
                    <a:lstStyle/>
                    <a:p>
                      <a:pPr algn="ctr"/>
                      <a:r>
                        <a:rPr lang="en-US" sz="1600" dirty="0"/>
                        <a:t>KB Article itself</a:t>
                      </a:r>
                    </a:p>
                  </a:txBody>
                  <a:tcPr marL="109728" marR="109728" marT="54864" marB="54864"/>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Summarized Response based on multiple KB Articles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Summarized Response based on multiple KB Articles</a:t>
                      </a:r>
                      <a:endParaRPr lang="en-US" sz="1600" b="1" dirty="0"/>
                    </a:p>
                  </a:txBody>
                  <a:tcPr marL="109728" marR="109728" marT="54864" marB="54864"/>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Summarized Response based on multiple KB Articles</a:t>
                      </a:r>
                      <a:endParaRPr lang="en-US" sz="1600" b="1" dirty="0"/>
                    </a:p>
                  </a:txBody>
                  <a:tcPr marL="109728" marR="109728" marT="54864" marB="54864"/>
                </a:tc>
                <a:extLst>
                  <a:ext uri="{0D108BD9-81ED-4DB2-BD59-A6C34878D82A}">
                    <a16:rowId xmlns:a16="http://schemas.microsoft.com/office/drawing/2014/main" val="2055473204"/>
                  </a:ext>
                </a:extLst>
              </a:tr>
              <a:tr h="564428">
                <a:tc>
                  <a:txBody>
                    <a:bodyPr/>
                    <a:lstStyle/>
                    <a:p>
                      <a:pPr algn="ctr"/>
                      <a:r>
                        <a:rPr lang="en-US" sz="1600" b="1" dirty="0"/>
                        <a:t>Context Captured</a:t>
                      </a:r>
                    </a:p>
                  </a:txBody>
                  <a:tcPr marL="109728" marR="109728" marT="54864" marB="54864"/>
                </a:tc>
                <a:tc>
                  <a:txBody>
                    <a:bodyPr/>
                    <a:lstStyle/>
                    <a:p>
                      <a:pPr algn="ctr"/>
                      <a:r>
                        <a:rPr lang="en-US" sz="1600" dirty="0"/>
                        <a:t>Unlikely if Query is OOV</a:t>
                      </a:r>
                    </a:p>
                  </a:txBody>
                  <a:tcPr marL="109728" marR="109728" marT="54864" marB="54864"/>
                </a:tc>
                <a:tc gridSpan="2">
                  <a:txBody>
                    <a:bodyPr/>
                    <a:lstStyle/>
                    <a:p>
                      <a:pPr algn="ctr"/>
                      <a:r>
                        <a:rPr lang="en-US" sz="1600" dirty="0"/>
                        <a:t>Yes</a:t>
                      </a:r>
                    </a:p>
                  </a:txBody>
                  <a:tcPr/>
                </a:tc>
                <a:tc hMerge="1">
                  <a:txBody>
                    <a:bodyPr/>
                    <a:lstStyle/>
                    <a:p>
                      <a:pPr algn="ctr"/>
                      <a:r>
                        <a:rPr lang="en-US" sz="1600" dirty="0"/>
                        <a:t>Yes</a:t>
                      </a:r>
                    </a:p>
                  </a:txBody>
                  <a:tcPr marL="109728" marR="109728" marT="54864" marB="54864"/>
                </a:tc>
                <a:tc>
                  <a:txBody>
                    <a:bodyPr/>
                    <a:lstStyle/>
                    <a:p>
                      <a:pPr algn="ctr"/>
                      <a:r>
                        <a:rPr lang="en-US" sz="1600" dirty="0"/>
                        <a:t>Yes</a:t>
                      </a:r>
                    </a:p>
                  </a:txBody>
                  <a:tcPr marL="109728" marR="109728" marT="54864" marB="54864"/>
                </a:tc>
                <a:extLst>
                  <a:ext uri="{0D108BD9-81ED-4DB2-BD59-A6C34878D82A}">
                    <a16:rowId xmlns:a16="http://schemas.microsoft.com/office/drawing/2014/main" val="3223618042"/>
                  </a:ext>
                </a:extLst>
              </a:tr>
              <a:tr h="527354">
                <a:tc>
                  <a:txBody>
                    <a:bodyPr/>
                    <a:lstStyle/>
                    <a:p>
                      <a:pPr algn="ctr"/>
                      <a:r>
                        <a:rPr lang="en-US" sz="1600" b="1" dirty="0"/>
                        <a:t>Specific Response</a:t>
                      </a:r>
                    </a:p>
                  </a:txBody>
                  <a:tcPr marL="109728" marR="109728" marT="54864" marB="54864"/>
                </a:tc>
                <a:tc>
                  <a:txBody>
                    <a:bodyPr/>
                    <a:lstStyle/>
                    <a:p>
                      <a:pPr algn="ctr"/>
                      <a:r>
                        <a:rPr lang="en-US" sz="1600" dirty="0"/>
                        <a:t>No </a:t>
                      </a:r>
                    </a:p>
                  </a:txBody>
                  <a:tcPr marL="109728" marR="109728" marT="54864" marB="54864"/>
                </a:tc>
                <a:tc gridSpan="2">
                  <a:txBody>
                    <a:bodyPr/>
                    <a:lstStyle/>
                    <a:p>
                      <a:pPr algn="ctr"/>
                      <a:r>
                        <a:rPr lang="en-US" sz="1600" dirty="0"/>
                        <a:t>Yes</a:t>
                      </a:r>
                    </a:p>
                  </a:txBody>
                  <a:tcPr/>
                </a:tc>
                <a:tc hMerge="1">
                  <a:txBody>
                    <a:bodyPr/>
                    <a:lstStyle/>
                    <a:p>
                      <a:pPr algn="ctr"/>
                      <a:r>
                        <a:rPr lang="en-US" sz="1600" dirty="0"/>
                        <a:t>Yes</a:t>
                      </a:r>
                    </a:p>
                  </a:txBody>
                  <a:tcPr marL="109728" marR="109728" marT="54864" marB="54864"/>
                </a:tc>
                <a:tc>
                  <a:txBody>
                    <a:bodyPr/>
                    <a:lstStyle/>
                    <a:p>
                      <a:pPr algn="ctr"/>
                      <a:r>
                        <a:rPr lang="en-US" sz="1600" dirty="0"/>
                        <a:t>Yes</a:t>
                      </a:r>
                    </a:p>
                  </a:txBody>
                  <a:tcPr marL="109728" marR="109728" marT="54864" marB="54864"/>
                </a:tc>
                <a:extLst>
                  <a:ext uri="{0D108BD9-81ED-4DB2-BD59-A6C34878D82A}">
                    <a16:rowId xmlns:a16="http://schemas.microsoft.com/office/drawing/2014/main" val="2291471327"/>
                  </a:ext>
                </a:extLst>
              </a:tr>
              <a:tr h="564428">
                <a:tc>
                  <a:txBody>
                    <a:bodyPr/>
                    <a:lstStyle/>
                    <a:p>
                      <a:pPr algn="ctr"/>
                      <a:r>
                        <a:rPr lang="en-US" sz="1600" b="1" dirty="0"/>
                        <a:t>Cost</a:t>
                      </a:r>
                    </a:p>
                  </a:txBody>
                  <a:tcPr marL="109728" marR="109728" marT="54864" marB="54864"/>
                </a:tc>
                <a:tc>
                  <a:txBody>
                    <a:bodyPr/>
                    <a:lstStyle/>
                    <a:p>
                      <a:pPr algn="ctr"/>
                      <a:r>
                        <a:rPr lang="en-US" sz="1600" dirty="0"/>
                        <a:t>Negligible</a:t>
                      </a:r>
                    </a:p>
                  </a:txBody>
                  <a:tcPr marL="109728" marR="109728" marT="54864" marB="54864"/>
                </a:tc>
                <a:tc>
                  <a:txBody>
                    <a:bodyPr/>
                    <a:lstStyle/>
                    <a:p>
                      <a:pPr algn="ctr"/>
                      <a:r>
                        <a:rPr lang="en-US" sz="1600" dirty="0"/>
                        <a:t>GPT 4 (2 LLMs) + Ada Embeddings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(GPT 3.5 - 3 LLMs)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(Ada V2 - Embeddings)</a:t>
                      </a:r>
                    </a:p>
                  </a:txBody>
                  <a:tcPr marL="109728" marR="109728" marT="54864" marB="548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~2X Option 2 Cost</a:t>
                      </a:r>
                    </a:p>
                  </a:txBody>
                  <a:tcPr marL="109728" marR="109728" marT="54864" marB="54864"/>
                </a:tc>
                <a:extLst>
                  <a:ext uri="{0D108BD9-81ED-4DB2-BD59-A6C34878D82A}">
                    <a16:rowId xmlns:a16="http://schemas.microsoft.com/office/drawing/2014/main" val="3807972708"/>
                  </a:ext>
                </a:extLst>
              </a:tr>
              <a:tr h="736626">
                <a:tc>
                  <a:txBody>
                    <a:bodyPr/>
                    <a:lstStyle/>
                    <a:p>
                      <a:pPr algn="ctr"/>
                      <a:r>
                        <a:rPr lang="en-US" sz="1600" b="1" dirty="0"/>
                        <a:t>KB Effort</a:t>
                      </a:r>
                    </a:p>
                  </a:txBody>
                  <a:tcPr marL="109728" marR="109728" marT="54864" marB="54864"/>
                </a:tc>
                <a:tc>
                  <a:txBody>
                    <a:bodyPr/>
                    <a:lstStyle/>
                    <a:p>
                      <a:pPr algn="ctr"/>
                      <a:r>
                        <a:rPr lang="en-US" sz="1600" dirty="0"/>
                        <a:t>KB Articles need constant curating</a:t>
                      </a:r>
                    </a:p>
                  </a:txBody>
                  <a:tcPr marL="109728" marR="109728" marT="54864" marB="54864"/>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KB need occasional curating</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KB need occasional curating</a:t>
                      </a:r>
                    </a:p>
                  </a:txBody>
                  <a:tcPr marL="109728" marR="109728" marT="54864" marB="548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 need KB curation</a:t>
                      </a:r>
                    </a:p>
                  </a:txBody>
                  <a:tcPr marL="109728" marR="109728" marT="54864" marB="54864"/>
                </a:tc>
                <a:extLst>
                  <a:ext uri="{0D108BD9-81ED-4DB2-BD59-A6C34878D82A}">
                    <a16:rowId xmlns:a16="http://schemas.microsoft.com/office/drawing/2014/main" val="2018475517"/>
                  </a:ext>
                </a:extLst>
              </a:tr>
            </a:tbl>
          </a:graphicData>
        </a:graphic>
      </p:graphicFrame>
      <p:sp>
        <p:nvSpPr>
          <p:cNvPr id="4" name="Title 1">
            <a:extLst>
              <a:ext uri="{FF2B5EF4-FFF2-40B4-BE49-F238E27FC236}">
                <a16:creationId xmlns:a16="http://schemas.microsoft.com/office/drawing/2014/main" id="{5D91F3DA-1F36-9D9E-7339-1C6D14804D62}"/>
              </a:ext>
            </a:extLst>
          </p:cNvPr>
          <p:cNvSpPr txBox="1">
            <a:spLocks/>
          </p:cNvSpPr>
          <p:nvPr/>
        </p:nvSpPr>
        <p:spPr>
          <a:xfrm>
            <a:off x="433774" y="335770"/>
            <a:ext cx="5291207"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Chatbot Options</a:t>
            </a:r>
          </a:p>
        </p:txBody>
      </p:sp>
    </p:spTree>
    <p:extLst>
      <p:ext uri="{BB962C8B-B14F-4D97-AF65-F5344CB8AC3E}">
        <p14:creationId xmlns:p14="http://schemas.microsoft.com/office/powerpoint/2010/main" val="2866112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2987852" y="3568039"/>
            <a:ext cx="10972800" cy="672492"/>
          </a:xfrm>
        </p:spPr>
        <p:txBody>
          <a:bodyPr/>
          <a:lstStyle/>
          <a:p>
            <a:r>
              <a:rPr lang="en-IN" b="1" i="0" dirty="0">
                <a:solidFill>
                  <a:srgbClr val="212529"/>
                </a:solidFill>
                <a:effectLst/>
                <a:latin typeface="Lato" panose="020F0502020204030203" pitchFamily="34" charset="0"/>
              </a:rPr>
              <a:t>Boosting SaaS Success</a:t>
            </a:r>
            <a:endParaRPr lang="en-IN" dirty="0"/>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2987852" y="4754881"/>
            <a:ext cx="10972800" cy="369332"/>
          </a:xfrm>
        </p:spPr>
        <p:txBody>
          <a:bodyPr/>
          <a:lstStyle/>
          <a:p>
            <a:r>
              <a:rPr lang="en-IN" b="1" i="0" dirty="0">
                <a:solidFill>
                  <a:srgbClr val="212529"/>
                </a:solidFill>
                <a:effectLst/>
                <a:latin typeface="Lato" panose="020F0502020204030203" pitchFamily="34" charset="0"/>
              </a:rPr>
              <a:t>Exploring the Potential of ML &amp; AI for Churn Prediction &amp; Customer Support</a:t>
            </a:r>
            <a:endParaRPr lang="en-IN" dirty="0"/>
          </a:p>
        </p:txBody>
      </p:sp>
    </p:spTree>
    <p:extLst>
      <p:ext uri="{BB962C8B-B14F-4D97-AF65-F5344CB8AC3E}">
        <p14:creationId xmlns:p14="http://schemas.microsoft.com/office/powerpoint/2010/main" val="284991088"/>
      </p:ext>
    </p:extLst>
  </p:cSld>
  <p:clrMapOvr>
    <a:masterClrMapping/>
  </p:clrMapOvr>
  <mc:AlternateContent xmlns:mc="http://schemas.openxmlformats.org/markup-compatibility/2006" xmlns:p14="http://schemas.microsoft.com/office/powerpoint/2010/main">
    <mc:Choice Requires="p14">
      <p:transition spd="slow" p14:dur="2000" advTm="83942"/>
    </mc:Choice>
    <mc:Fallback xmlns="">
      <p:transition spd="slow" advTm="8394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F61406-7870-9BAE-0D8B-10B53B501377}"/>
              </a:ext>
            </a:extLst>
          </p:cNvPr>
          <p:cNvSpPr txBox="1">
            <a:spLocks/>
          </p:cNvSpPr>
          <p:nvPr/>
        </p:nvSpPr>
        <p:spPr>
          <a:xfrm>
            <a:off x="604300" y="460689"/>
            <a:ext cx="4182853"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Key Decision</a:t>
            </a:r>
          </a:p>
        </p:txBody>
      </p:sp>
      <p:sp>
        <p:nvSpPr>
          <p:cNvPr id="2" name="Subtitle 1">
            <a:extLst>
              <a:ext uri="{FF2B5EF4-FFF2-40B4-BE49-F238E27FC236}">
                <a16:creationId xmlns:a16="http://schemas.microsoft.com/office/drawing/2014/main" id="{D738B51C-DAFB-921B-802C-8652478D66BA}"/>
              </a:ext>
            </a:extLst>
          </p:cNvPr>
          <p:cNvSpPr txBox="1">
            <a:spLocks noGrp="1"/>
          </p:cNvSpPr>
          <p:nvPr>
            <p:ph type="subTitle" idx="4294967295"/>
          </p:nvPr>
        </p:nvSpPr>
        <p:spPr>
          <a:xfrm>
            <a:off x="2524259" y="2003402"/>
            <a:ext cx="4913313" cy="460375"/>
          </a:xfrm>
          <a:prstGeom prst="rect">
            <a:avLst/>
          </a:prstGeom>
          <a:noFill/>
        </p:spPr>
        <p:txBody>
          <a:bodyPr wrap="square" rtlCol="0">
            <a:spAutoFit/>
          </a:bodyPr>
          <a:lstStyle/>
          <a:p>
            <a:r>
              <a:rPr lang="en-US" sz="2400" b="1" dirty="0"/>
              <a:t>Model Training</a:t>
            </a:r>
          </a:p>
        </p:txBody>
      </p:sp>
      <p:sp>
        <p:nvSpPr>
          <p:cNvPr id="3" name="Subtitle 1">
            <a:extLst>
              <a:ext uri="{FF2B5EF4-FFF2-40B4-BE49-F238E27FC236}">
                <a16:creationId xmlns:a16="http://schemas.microsoft.com/office/drawing/2014/main" id="{9E0A98A1-076B-2904-2CA6-D1ABF45ACEC0}"/>
              </a:ext>
            </a:extLst>
          </p:cNvPr>
          <p:cNvSpPr txBox="1">
            <a:spLocks/>
          </p:cNvSpPr>
          <p:nvPr/>
        </p:nvSpPr>
        <p:spPr>
          <a:xfrm>
            <a:off x="8469571" y="2021224"/>
            <a:ext cx="4914650" cy="443198"/>
          </a:xfrm>
          <a:prstGeom prst="rect">
            <a:avLst/>
          </a:prstGeom>
          <a:noFill/>
        </p:spPr>
        <p:txBody>
          <a:bodyPr vert="horz" wrap="square" lIns="109728" tIns="54864" rIns="109728" bIns="54864"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Model Inference (Prediction)</a:t>
            </a:r>
          </a:p>
        </p:txBody>
      </p:sp>
      <p:sp>
        <p:nvSpPr>
          <p:cNvPr id="4" name="TextBox 3">
            <a:extLst>
              <a:ext uri="{FF2B5EF4-FFF2-40B4-BE49-F238E27FC236}">
                <a16:creationId xmlns:a16="http://schemas.microsoft.com/office/drawing/2014/main" id="{8E7763D1-4513-A729-7696-F257732792D6}"/>
              </a:ext>
            </a:extLst>
          </p:cNvPr>
          <p:cNvSpPr txBox="1"/>
          <p:nvPr/>
        </p:nvSpPr>
        <p:spPr>
          <a:xfrm>
            <a:off x="1169076" y="3460447"/>
            <a:ext cx="3053300" cy="830997"/>
          </a:xfrm>
          <a:prstGeom prst="rect">
            <a:avLst/>
          </a:prstGeom>
          <a:noFill/>
        </p:spPr>
        <p:txBody>
          <a:bodyPr wrap="square" rtlCol="0">
            <a:spAutoFit/>
          </a:bodyPr>
          <a:lstStyle/>
          <a:p>
            <a:r>
              <a:rPr lang="en-US" sz="1600" b="1" dirty="0"/>
              <a:t>Business Operations</a:t>
            </a:r>
          </a:p>
          <a:p>
            <a:r>
              <a:rPr lang="en-US" sz="1600" dirty="0"/>
              <a:t>Churn Prediction of Business customers</a:t>
            </a:r>
          </a:p>
        </p:txBody>
      </p:sp>
      <p:cxnSp>
        <p:nvCxnSpPr>
          <p:cNvPr id="9" name="Straight Connector 8">
            <a:extLst>
              <a:ext uri="{FF2B5EF4-FFF2-40B4-BE49-F238E27FC236}">
                <a16:creationId xmlns:a16="http://schemas.microsoft.com/office/drawing/2014/main" id="{234A60B1-E6AC-5E7C-FF8F-27D945EDC0A5}"/>
              </a:ext>
            </a:extLst>
          </p:cNvPr>
          <p:cNvCxnSpPr>
            <a:cxnSpLocks/>
          </p:cNvCxnSpPr>
          <p:nvPr/>
        </p:nvCxnSpPr>
        <p:spPr>
          <a:xfrm>
            <a:off x="8109586" y="1523587"/>
            <a:ext cx="0" cy="520775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5CAEBA-B2F4-5CE2-ACC5-1C173618B9A1}"/>
              </a:ext>
            </a:extLst>
          </p:cNvPr>
          <p:cNvSpPr txBox="1"/>
          <p:nvPr/>
        </p:nvSpPr>
        <p:spPr>
          <a:xfrm>
            <a:off x="4343403" y="7248823"/>
            <a:ext cx="8068231" cy="400110"/>
          </a:xfrm>
          <a:prstGeom prst="rect">
            <a:avLst/>
          </a:prstGeom>
          <a:solidFill>
            <a:schemeClr val="accent6">
              <a:lumMod val="40000"/>
              <a:lumOff val="60000"/>
            </a:schemeClr>
          </a:solidFill>
        </p:spPr>
        <p:txBody>
          <a:bodyPr wrap="square" rtlCol="0">
            <a:spAutoFit/>
          </a:bodyPr>
          <a:lstStyle/>
          <a:p>
            <a:pPr algn="ctr"/>
            <a:r>
              <a:rPr lang="en-US" sz="2000" b="1" dirty="0"/>
              <a:t>Determines the architecture for MLOPs (Maturity Level)</a:t>
            </a:r>
          </a:p>
        </p:txBody>
      </p:sp>
      <p:sp>
        <p:nvSpPr>
          <p:cNvPr id="12" name="TextBox 11">
            <a:extLst>
              <a:ext uri="{FF2B5EF4-FFF2-40B4-BE49-F238E27FC236}">
                <a16:creationId xmlns:a16="http://schemas.microsoft.com/office/drawing/2014/main" id="{FECA9016-6E8C-F615-7B36-7AE385B45B8C}"/>
              </a:ext>
            </a:extLst>
          </p:cNvPr>
          <p:cNvSpPr txBox="1"/>
          <p:nvPr/>
        </p:nvSpPr>
        <p:spPr>
          <a:xfrm>
            <a:off x="1148590" y="5165756"/>
            <a:ext cx="3053300" cy="1323439"/>
          </a:xfrm>
          <a:prstGeom prst="rect">
            <a:avLst/>
          </a:prstGeom>
          <a:noFill/>
        </p:spPr>
        <p:txBody>
          <a:bodyPr wrap="square" rtlCol="0">
            <a:spAutoFit/>
          </a:bodyPr>
          <a:lstStyle/>
          <a:p>
            <a:r>
              <a:rPr lang="en-US" sz="1600" b="1" dirty="0"/>
              <a:t>Product Feature</a:t>
            </a:r>
          </a:p>
          <a:p>
            <a:r>
              <a:rPr lang="en-US" sz="1600" dirty="0"/>
              <a:t>Recommendation Engine for 100000 customers at 1M touchpoints per day</a:t>
            </a:r>
          </a:p>
          <a:p>
            <a:endParaRPr lang="en-US" sz="1600" dirty="0"/>
          </a:p>
        </p:txBody>
      </p:sp>
      <p:sp>
        <p:nvSpPr>
          <p:cNvPr id="13" name="TextBox 12">
            <a:extLst>
              <a:ext uri="{FF2B5EF4-FFF2-40B4-BE49-F238E27FC236}">
                <a16:creationId xmlns:a16="http://schemas.microsoft.com/office/drawing/2014/main" id="{213F9201-E23E-BBAC-A665-13D312DA507B}"/>
              </a:ext>
            </a:extLst>
          </p:cNvPr>
          <p:cNvSpPr txBox="1"/>
          <p:nvPr/>
        </p:nvSpPr>
        <p:spPr>
          <a:xfrm>
            <a:off x="3963357" y="3706669"/>
            <a:ext cx="3940232" cy="338554"/>
          </a:xfrm>
          <a:prstGeom prst="rect">
            <a:avLst/>
          </a:prstGeom>
          <a:noFill/>
        </p:spPr>
        <p:txBody>
          <a:bodyPr wrap="square" rtlCol="0">
            <a:spAutoFit/>
          </a:bodyPr>
          <a:lstStyle/>
          <a:p>
            <a:pPr algn="ctr"/>
            <a:r>
              <a:rPr lang="en-US" sz="1600" dirty="0"/>
              <a:t>Static (Retraining on demand)</a:t>
            </a:r>
          </a:p>
        </p:txBody>
      </p:sp>
      <p:sp>
        <p:nvSpPr>
          <p:cNvPr id="15" name="TextBox 14">
            <a:extLst>
              <a:ext uri="{FF2B5EF4-FFF2-40B4-BE49-F238E27FC236}">
                <a16:creationId xmlns:a16="http://schemas.microsoft.com/office/drawing/2014/main" id="{A327CB0B-1E3F-63AF-D0E0-1E2A0E52A3A9}"/>
              </a:ext>
            </a:extLst>
          </p:cNvPr>
          <p:cNvSpPr txBox="1"/>
          <p:nvPr/>
        </p:nvSpPr>
        <p:spPr>
          <a:xfrm>
            <a:off x="4201890" y="5658199"/>
            <a:ext cx="3474715" cy="338554"/>
          </a:xfrm>
          <a:prstGeom prst="rect">
            <a:avLst/>
          </a:prstGeom>
          <a:noFill/>
        </p:spPr>
        <p:txBody>
          <a:bodyPr wrap="square" rtlCol="0">
            <a:spAutoFit/>
          </a:bodyPr>
          <a:lstStyle/>
          <a:p>
            <a:pPr algn="ctr"/>
            <a:r>
              <a:rPr lang="en-US" sz="1600" dirty="0"/>
              <a:t>Dynamic (Retraining auto-triggered)</a:t>
            </a:r>
          </a:p>
        </p:txBody>
      </p:sp>
      <p:sp>
        <p:nvSpPr>
          <p:cNvPr id="16" name="TextBox 15">
            <a:extLst>
              <a:ext uri="{FF2B5EF4-FFF2-40B4-BE49-F238E27FC236}">
                <a16:creationId xmlns:a16="http://schemas.microsoft.com/office/drawing/2014/main" id="{E112F834-753E-D590-8271-180963A77C9F}"/>
              </a:ext>
            </a:extLst>
          </p:cNvPr>
          <p:cNvSpPr txBox="1"/>
          <p:nvPr/>
        </p:nvSpPr>
        <p:spPr>
          <a:xfrm>
            <a:off x="9275942" y="5714276"/>
            <a:ext cx="4543792" cy="584775"/>
          </a:xfrm>
          <a:prstGeom prst="rect">
            <a:avLst/>
          </a:prstGeom>
          <a:noFill/>
        </p:spPr>
        <p:txBody>
          <a:bodyPr wrap="square" rtlCol="0">
            <a:spAutoFit/>
          </a:bodyPr>
          <a:lstStyle/>
          <a:p>
            <a:pPr algn="ctr"/>
            <a:r>
              <a:rPr lang="en-US" sz="1600" dirty="0"/>
              <a:t>Dynamic (Real Time Predictions)-Latency an issue</a:t>
            </a:r>
          </a:p>
        </p:txBody>
      </p:sp>
      <p:sp>
        <p:nvSpPr>
          <p:cNvPr id="17" name="TextBox 16">
            <a:extLst>
              <a:ext uri="{FF2B5EF4-FFF2-40B4-BE49-F238E27FC236}">
                <a16:creationId xmlns:a16="http://schemas.microsoft.com/office/drawing/2014/main" id="{6811C35B-D153-78FF-A9EF-CFA64DD14299}"/>
              </a:ext>
            </a:extLst>
          </p:cNvPr>
          <p:cNvSpPr txBox="1"/>
          <p:nvPr/>
        </p:nvSpPr>
        <p:spPr>
          <a:xfrm>
            <a:off x="9164995" y="3611253"/>
            <a:ext cx="4765688" cy="584775"/>
          </a:xfrm>
          <a:prstGeom prst="rect">
            <a:avLst/>
          </a:prstGeom>
          <a:noFill/>
        </p:spPr>
        <p:txBody>
          <a:bodyPr wrap="square" rtlCol="0">
            <a:spAutoFit/>
          </a:bodyPr>
          <a:lstStyle/>
          <a:p>
            <a:pPr algn="ctr"/>
            <a:r>
              <a:rPr lang="en-US" sz="1600" dirty="0"/>
              <a:t>Static (Precomputed Predictions in batch)- Latency not an issue</a:t>
            </a:r>
          </a:p>
        </p:txBody>
      </p:sp>
      <p:sp>
        <p:nvSpPr>
          <p:cNvPr id="18" name="Triangle 17">
            <a:extLst>
              <a:ext uri="{FF2B5EF4-FFF2-40B4-BE49-F238E27FC236}">
                <a16:creationId xmlns:a16="http://schemas.microsoft.com/office/drawing/2014/main" id="{580C5936-9D5E-3B4F-A7BB-CC8D3DA4241E}"/>
              </a:ext>
            </a:extLst>
          </p:cNvPr>
          <p:cNvSpPr/>
          <p:nvPr/>
        </p:nvSpPr>
        <p:spPr>
          <a:xfrm rot="10800000">
            <a:off x="7749601" y="6713109"/>
            <a:ext cx="719970" cy="5591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9" name="Straight Connector 18">
            <a:extLst>
              <a:ext uri="{FF2B5EF4-FFF2-40B4-BE49-F238E27FC236}">
                <a16:creationId xmlns:a16="http://schemas.microsoft.com/office/drawing/2014/main" id="{47D9F80F-42E6-7534-3718-997B4C32BB52}"/>
              </a:ext>
            </a:extLst>
          </p:cNvPr>
          <p:cNvCxnSpPr>
            <a:cxnSpLocks/>
          </p:cNvCxnSpPr>
          <p:nvPr/>
        </p:nvCxnSpPr>
        <p:spPr>
          <a:xfrm flipH="1">
            <a:off x="1169076" y="4913906"/>
            <a:ext cx="12984248"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DF22EA-AB42-6A0A-E613-4B024F27C2EA}"/>
              </a:ext>
            </a:extLst>
          </p:cNvPr>
          <p:cNvCxnSpPr/>
          <p:nvPr/>
        </p:nvCxnSpPr>
        <p:spPr>
          <a:xfrm>
            <a:off x="1033154" y="2576945"/>
            <a:ext cx="0" cy="41544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B6F837B-A4BB-A625-8B03-C574A087AE4C}"/>
              </a:ext>
            </a:extLst>
          </p:cNvPr>
          <p:cNvSpPr txBox="1"/>
          <p:nvPr/>
        </p:nvSpPr>
        <p:spPr>
          <a:xfrm>
            <a:off x="206062" y="4543293"/>
            <a:ext cx="1403791"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Complexity</a:t>
            </a:r>
          </a:p>
        </p:txBody>
      </p:sp>
    </p:spTree>
    <p:extLst>
      <p:ext uri="{BB962C8B-B14F-4D97-AF65-F5344CB8AC3E}">
        <p14:creationId xmlns:p14="http://schemas.microsoft.com/office/powerpoint/2010/main" val="271660952"/>
      </p:ext>
    </p:extLst>
  </p:cSld>
  <p:clrMapOvr>
    <a:masterClrMapping/>
  </p:clrMapOvr>
  <mc:AlternateContent xmlns:mc="http://schemas.openxmlformats.org/markup-compatibility/2006" xmlns:p14="http://schemas.microsoft.com/office/powerpoint/2010/main">
    <mc:Choice Requires="p14">
      <p:transition spd="slow" p14:dur="2000" advTm="125766"/>
    </mc:Choice>
    <mc:Fallback xmlns="">
      <p:transition spd="slow" advTm="12576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DB10-5D16-458A-9D51-EA73716C3B97}"/>
              </a:ext>
            </a:extLst>
          </p:cNvPr>
          <p:cNvSpPr>
            <a:spLocks noGrp="1"/>
          </p:cNvSpPr>
          <p:nvPr>
            <p:ph type="title"/>
          </p:nvPr>
        </p:nvSpPr>
        <p:spPr/>
        <p:txBody>
          <a:bodyPr/>
          <a:lstStyle/>
          <a:p>
            <a:r>
              <a:rPr lang="en-IN" dirty="0"/>
              <a:t>Churn Prediction</a:t>
            </a:r>
          </a:p>
        </p:txBody>
      </p:sp>
    </p:spTree>
    <p:extLst>
      <p:ext uri="{BB962C8B-B14F-4D97-AF65-F5344CB8AC3E}">
        <p14:creationId xmlns:p14="http://schemas.microsoft.com/office/powerpoint/2010/main" val="3206134646"/>
      </p:ext>
    </p:extLst>
  </p:cSld>
  <p:clrMapOvr>
    <a:masterClrMapping/>
  </p:clrMapOvr>
  <mc:AlternateContent xmlns:mc="http://schemas.openxmlformats.org/markup-compatibility/2006" xmlns:p14="http://schemas.microsoft.com/office/powerpoint/2010/main">
    <mc:Choice Requires="p14">
      <p:transition spd="slow" p14:dur="2000" advTm="7163"/>
    </mc:Choice>
    <mc:Fallback xmlns="">
      <p:transition spd="slow" advTm="716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83453FF-DBF4-B61F-190E-8171852603A8}"/>
              </a:ext>
            </a:extLst>
          </p:cNvPr>
          <p:cNvSpPr>
            <a:spLocks noGrp="1"/>
          </p:cNvSpPr>
          <p:nvPr>
            <p:ph type="sldNum" sz="quarter" idx="4294967295"/>
          </p:nvPr>
        </p:nvSpPr>
        <p:spPr>
          <a:xfrm>
            <a:off x="0" y="0"/>
            <a:ext cx="0" cy="0"/>
          </a:xfrm>
        </p:spPr>
        <p:txBody>
          <a:bodyPr/>
          <a:lstStyle/>
          <a:p>
            <a:fld id="{2DBDEE88-1CEE-2D4E-813E-67A1EEBC69B6}" type="slidenum">
              <a:rPr lang="en-US" smtClean="0"/>
              <a:t>7</a:t>
            </a:fld>
            <a:endParaRPr lang="en-US"/>
          </a:p>
        </p:txBody>
      </p:sp>
      <p:sp>
        <p:nvSpPr>
          <p:cNvPr id="8" name="TextBox 7">
            <a:extLst>
              <a:ext uri="{FF2B5EF4-FFF2-40B4-BE49-F238E27FC236}">
                <a16:creationId xmlns:a16="http://schemas.microsoft.com/office/drawing/2014/main" id="{48184976-BE8E-0FD7-23EF-2C7CCF65C2ED}"/>
              </a:ext>
            </a:extLst>
          </p:cNvPr>
          <p:cNvSpPr txBox="1"/>
          <p:nvPr/>
        </p:nvSpPr>
        <p:spPr>
          <a:xfrm>
            <a:off x="3807707" y="6893098"/>
            <a:ext cx="6551482"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rPr>
              <a:t>Source: Andrew Ng’s Stanford discussion: </a:t>
            </a:r>
            <a:r>
              <a:rPr lang="en-IN" sz="1400" dirty="0">
                <a:gradFill>
                  <a:gsLst>
                    <a:gs pos="2917">
                      <a:schemeClr val="tx1"/>
                    </a:gs>
                    <a:gs pos="30000">
                      <a:schemeClr val="tx1"/>
                    </a:gs>
                  </a:gsLst>
                  <a:lin ang="5400000" scaled="0"/>
                </a:gradFill>
              </a:rPr>
              <a:t>Opportunities in AI - 2023</a:t>
            </a:r>
          </a:p>
          <a:p>
            <a:endParaRPr lang="en-US" sz="14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608304D8-25F0-9F40-4AB8-E13060B7E937}"/>
              </a:ext>
            </a:extLst>
          </p:cNvPr>
          <p:cNvPicPr>
            <a:picLocks noChangeAspect="1"/>
          </p:cNvPicPr>
          <p:nvPr/>
        </p:nvPicPr>
        <p:blipFill>
          <a:blip r:embed="rId2"/>
          <a:stretch>
            <a:fillRect/>
          </a:stretch>
        </p:blipFill>
        <p:spPr>
          <a:xfrm>
            <a:off x="2944083" y="1107093"/>
            <a:ext cx="8742234" cy="5001721"/>
          </a:xfrm>
          <a:prstGeom prst="rect">
            <a:avLst/>
          </a:prstGeom>
        </p:spPr>
      </p:pic>
    </p:spTree>
    <p:extLst>
      <p:ext uri="{BB962C8B-B14F-4D97-AF65-F5344CB8AC3E}">
        <p14:creationId xmlns:p14="http://schemas.microsoft.com/office/powerpoint/2010/main" val="517924745"/>
      </p:ext>
    </p:extLst>
  </p:cSld>
  <p:clrMapOvr>
    <a:masterClrMapping/>
  </p:clrMapOvr>
  <mc:AlternateContent xmlns:mc="http://schemas.openxmlformats.org/markup-compatibility/2006" xmlns:p14="http://schemas.microsoft.com/office/powerpoint/2010/main">
    <mc:Choice Requires="p14">
      <p:transition spd="slow" p14:dur="2000" advTm="52561"/>
    </mc:Choice>
    <mc:Fallback xmlns="">
      <p:transition spd="slow" advTm="5256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45306A-7BEE-EF16-ED9B-4DD0C400F12C}"/>
              </a:ext>
            </a:extLst>
          </p:cNvPr>
          <p:cNvCxnSpPr>
            <a:cxnSpLocks/>
          </p:cNvCxnSpPr>
          <p:nvPr/>
        </p:nvCxnSpPr>
        <p:spPr>
          <a:xfrm>
            <a:off x="4627658" y="1924215"/>
            <a:ext cx="0" cy="505305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B9861B-2F05-03E8-41DB-7DB9521C3E10}"/>
              </a:ext>
            </a:extLst>
          </p:cNvPr>
          <p:cNvCxnSpPr>
            <a:cxnSpLocks/>
          </p:cNvCxnSpPr>
          <p:nvPr/>
        </p:nvCxnSpPr>
        <p:spPr>
          <a:xfrm>
            <a:off x="9549517" y="1769511"/>
            <a:ext cx="0" cy="520775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F7DF0C1-71DC-25EF-4858-0E27C0501C5F}"/>
              </a:ext>
            </a:extLst>
          </p:cNvPr>
          <p:cNvCxnSpPr>
            <a:cxnSpLocks/>
          </p:cNvCxnSpPr>
          <p:nvPr/>
        </p:nvCxnSpPr>
        <p:spPr>
          <a:xfrm>
            <a:off x="363781" y="1542553"/>
            <a:ext cx="13789541"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F6B3EB5-68A3-8FDC-DCF1-8932B511E1D1}"/>
              </a:ext>
            </a:extLst>
          </p:cNvPr>
          <p:cNvSpPr txBox="1"/>
          <p:nvPr/>
        </p:nvSpPr>
        <p:spPr>
          <a:xfrm>
            <a:off x="6094680" y="1088760"/>
            <a:ext cx="1876507" cy="491225"/>
          </a:xfrm>
          <a:prstGeom prst="rect">
            <a:avLst/>
          </a:prstGeom>
          <a:noFill/>
        </p:spPr>
        <p:txBody>
          <a:bodyPr wrap="square" rtlCol="0">
            <a:spAutoFit/>
          </a:bodyPr>
          <a:lstStyle/>
          <a:p>
            <a:r>
              <a:rPr lang="en-US" sz="2592" dirty="0">
                <a:solidFill>
                  <a:schemeClr val="accent1"/>
                </a:solidFill>
              </a:rPr>
              <a:t>Complexity</a:t>
            </a:r>
          </a:p>
        </p:txBody>
      </p:sp>
      <p:sp>
        <p:nvSpPr>
          <p:cNvPr id="5" name="Title 1">
            <a:extLst>
              <a:ext uri="{FF2B5EF4-FFF2-40B4-BE49-F238E27FC236}">
                <a16:creationId xmlns:a16="http://schemas.microsoft.com/office/drawing/2014/main" id="{34A17A19-666B-1450-2D30-FEDFDDF2D23F}"/>
              </a:ext>
            </a:extLst>
          </p:cNvPr>
          <p:cNvSpPr txBox="1">
            <a:spLocks/>
          </p:cNvSpPr>
          <p:nvPr/>
        </p:nvSpPr>
        <p:spPr>
          <a:xfrm>
            <a:off x="604300" y="460689"/>
            <a:ext cx="4182853"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Complexity Tiers</a:t>
            </a:r>
          </a:p>
        </p:txBody>
      </p:sp>
      <p:grpSp>
        <p:nvGrpSpPr>
          <p:cNvPr id="2" name="Group 1">
            <a:extLst>
              <a:ext uri="{FF2B5EF4-FFF2-40B4-BE49-F238E27FC236}">
                <a16:creationId xmlns:a16="http://schemas.microsoft.com/office/drawing/2014/main" id="{B7540D29-8BF1-705A-BCEA-03D11B63F492}"/>
              </a:ext>
            </a:extLst>
          </p:cNvPr>
          <p:cNvGrpSpPr/>
          <p:nvPr/>
        </p:nvGrpSpPr>
        <p:grpSpPr>
          <a:xfrm>
            <a:off x="413477" y="1757533"/>
            <a:ext cx="4084974" cy="4681582"/>
            <a:chOff x="413477" y="1757533"/>
            <a:chExt cx="4084974" cy="4681582"/>
          </a:xfrm>
        </p:grpSpPr>
        <p:sp>
          <p:nvSpPr>
            <p:cNvPr id="10" name="TextBox 9">
              <a:extLst>
                <a:ext uri="{FF2B5EF4-FFF2-40B4-BE49-F238E27FC236}">
                  <a16:creationId xmlns:a16="http://schemas.microsoft.com/office/drawing/2014/main" id="{937E1F6E-4957-3D11-DC1B-C074F5236EB2}"/>
                </a:ext>
              </a:extLst>
            </p:cNvPr>
            <p:cNvSpPr txBox="1"/>
            <p:nvPr/>
          </p:nvSpPr>
          <p:spPr>
            <a:xfrm>
              <a:off x="413477" y="2705010"/>
              <a:ext cx="4084974" cy="461665"/>
            </a:xfrm>
            <a:prstGeom prst="rect">
              <a:avLst/>
            </a:prstGeom>
            <a:noFill/>
          </p:spPr>
          <p:txBody>
            <a:bodyPr wrap="square" rtlCol="0">
              <a:spAutoFit/>
            </a:bodyPr>
            <a:lstStyle/>
            <a:p>
              <a:r>
                <a:rPr lang="en-US" sz="2400" dirty="0"/>
                <a:t>Predict churns </a:t>
              </a:r>
              <a:r>
                <a:rPr lang="en-US" sz="2400" b="1" dirty="0"/>
                <a:t>effectively</a:t>
              </a:r>
              <a:endParaRPr lang="en-US" sz="2400" dirty="0"/>
            </a:p>
          </p:txBody>
        </p:sp>
        <p:sp>
          <p:nvSpPr>
            <p:cNvPr id="14" name="TextBox 13">
              <a:extLst>
                <a:ext uri="{FF2B5EF4-FFF2-40B4-BE49-F238E27FC236}">
                  <a16:creationId xmlns:a16="http://schemas.microsoft.com/office/drawing/2014/main" id="{2594310D-92C3-AE40-A2D5-59DC47E20CC3}"/>
                </a:ext>
              </a:extLst>
            </p:cNvPr>
            <p:cNvSpPr txBox="1"/>
            <p:nvPr/>
          </p:nvSpPr>
          <p:spPr>
            <a:xfrm>
              <a:off x="564545" y="5515785"/>
              <a:ext cx="3148714" cy="923330"/>
            </a:xfrm>
            <a:prstGeom prst="rect">
              <a:avLst/>
            </a:prstGeom>
            <a:noFill/>
          </p:spPr>
          <p:txBody>
            <a:bodyPr wrap="square">
              <a:spAutoFit/>
            </a:bodyPr>
            <a:lstStyle/>
            <a:p>
              <a:r>
                <a:rPr lang="en-US" sz="1800" b="1" dirty="0"/>
                <a:t>Performance Evaluation</a:t>
              </a:r>
            </a:p>
            <a:p>
              <a:r>
                <a:rPr lang="en-US" sz="1800" i="1" dirty="0"/>
                <a:t>Recall </a:t>
              </a:r>
            </a:p>
            <a:p>
              <a:r>
                <a:rPr lang="en-US" sz="1800" i="1" dirty="0"/>
                <a:t>Precision</a:t>
              </a:r>
            </a:p>
          </p:txBody>
        </p:sp>
        <p:sp>
          <p:nvSpPr>
            <p:cNvPr id="21" name="TextBox 20">
              <a:extLst>
                <a:ext uri="{FF2B5EF4-FFF2-40B4-BE49-F238E27FC236}">
                  <a16:creationId xmlns:a16="http://schemas.microsoft.com/office/drawing/2014/main" id="{5FBBD60E-A20A-F3D6-90B7-2D7418B1998A}"/>
                </a:ext>
              </a:extLst>
            </p:cNvPr>
            <p:cNvSpPr txBox="1"/>
            <p:nvPr/>
          </p:nvSpPr>
          <p:spPr>
            <a:xfrm>
              <a:off x="509517" y="4373390"/>
              <a:ext cx="3474718" cy="646331"/>
            </a:xfrm>
            <a:prstGeom prst="rect">
              <a:avLst/>
            </a:prstGeom>
            <a:noFill/>
          </p:spPr>
          <p:txBody>
            <a:bodyPr wrap="square" rtlCol="0">
              <a:spAutoFit/>
            </a:bodyPr>
            <a:lstStyle/>
            <a:p>
              <a:r>
                <a:rPr lang="en-US" sz="1800" dirty="0"/>
                <a:t>Optimize as a</a:t>
              </a:r>
            </a:p>
            <a:p>
              <a:r>
                <a:rPr lang="en-US" sz="1800" dirty="0"/>
                <a:t>Standard ML Problem </a:t>
              </a:r>
            </a:p>
          </p:txBody>
        </p:sp>
        <p:sp>
          <p:nvSpPr>
            <p:cNvPr id="6" name="TextBox 5">
              <a:extLst>
                <a:ext uri="{FF2B5EF4-FFF2-40B4-BE49-F238E27FC236}">
                  <a16:creationId xmlns:a16="http://schemas.microsoft.com/office/drawing/2014/main" id="{631987CC-F123-C2FF-5632-F12251178449}"/>
                </a:ext>
              </a:extLst>
            </p:cNvPr>
            <p:cNvSpPr txBox="1"/>
            <p:nvPr/>
          </p:nvSpPr>
          <p:spPr>
            <a:xfrm>
              <a:off x="925283" y="1757533"/>
              <a:ext cx="2643187" cy="276999"/>
            </a:xfrm>
            <a:prstGeom prst="rect">
              <a:avLst/>
            </a:prstGeom>
            <a:solidFill>
              <a:schemeClr val="accent6">
                <a:lumMod val="40000"/>
                <a:lumOff val="60000"/>
              </a:schemeClr>
            </a:solid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Level 1</a:t>
              </a:r>
            </a:p>
          </p:txBody>
        </p:sp>
      </p:grpSp>
      <p:grpSp>
        <p:nvGrpSpPr>
          <p:cNvPr id="4" name="Group 3">
            <a:extLst>
              <a:ext uri="{FF2B5EF4-FFF2-40B4-BE49-F238E27FC236}">
                <a16:creationId xmlns:a16="http://schemas.microsoft.com/office/drawing/2014/main" id="{9F0FC25E-E836-4FB3-27AB-E220A9D57E2B}"/>
              </a:ext>
            </a:extLst>
          </p:cNvPr>
          <p:cNvGrpSpPr/>
          <p:nvPr/>
        </p:nvGrpSpPr>
        <p:grpSpPr>
          <a:xfrm>
            <a:off x="4981492" y="1777946"/>
            <a:ext cx="4568025" cy="4890716"/>
            <a:chOff x="4981492" y="1777946"/>
            <a:chExt cx="4568025" cy="4890716"/>
          </a:xfrm>
        </p:grpSpPr>
        <p:grpSp>
          <p:nvGrpSpPr>
            <p:cNvPr id="3" name="Group 2">
              <a:extLst>
                <a:ext uri="{FF2B5EF4-FFF2-40B4-BE49-F238E27FC236}">
                  <a16:creationId xmlns:a16="http://schemas.microsoft.com/office/drawing/2014/main" id="{3E35FC9E-A370-CBE2-7DCF-E0E85A178049}"/>
                </a:ext>
              </a:extLst>
            </p:cNvPr>
            <p:cNvGrpSpPr/>
            <p:nvPr/>
          </p:nvGrpSpPr>
          <p:grpSpPr>
            <a:xfrm>
              <a:off x="4981492" y="2522910"/>
              <a:ext cx="4568025" cy="4145752"/>
              <a:chOff x="4981492" y="2522910"/>
              <a:chExt cx="4568025" cy="4145752"/>
            </a:xfrm>
          </p:grpSpPr>
          <p:sp>
            <p:nvSpPr>
              <p:cNvPr id="11" name="TextBox 10">
                <a:extLst>
                  <a:ext uri="{FF2B5EF4-FFF2-40B4-BE49-F238E27FC236}">
                    <a16:creationId xmlns:a16="http://schemas.microsoft.com/office/drawing/2014/main" id="{5CF663C3-FEB2-836F-7C86-8A4B6C32526A}"/>
                  </a:ext>
                </a:extLst>
              </p:cNvPr>
              <p:cNvSpPr txBox="1"/>
              <p:nvPr/>
            </p:nvSpPr>
            <p:spPr>
              <a:xfrm>
                <a:off x="5080883" y="2522910"/>
                <a:ext cx="4468634" cy="1200329"/>
              </a:xfrm>
              <a:prstGeom prst="rect">
                <a:avLst/>
              </a:prstGeom>
              <a:noFill/>
            </p:spPr>
            <p:txBody>
              <a:bodyPr wrap="square" rtlCol="0">
                <a:spAutoFit/>
              </a:bodyPr>
              <a:lstStyle/>
              <a:p>
                <a:r>
                  <a:rPr lang="en-US" sz="2400" dirty="0"/>
                  <a:t>Predict churns effectively  efficiently</a:t>
                </a:r>
              </a:p>
              <a:p>
                <a:r>
                  <a:rPr lang="en-US" sz="2400" b="1" dirty="0"/>
                  <a:t>as early as possible</a:t>
                </a:r>
              </a:p>
            </p:txBody>
          </p:sp>
          <p:sp>
            <p:nvSpPr>
              <p:cNvPr id="15" name="TextBox 14">
                <a:extLst>
                  <a:ext uri="{FF2B5EF4-FFF2-40B4-BE49-F238E27FC236}">
                    <a16:creationId xmlns:a16="http://schemas.microsoft.com/office/drawing/2014/main" id="{2ACD9072-7032-6143-3439-0B8BD588E40A}"/>
                  </a:ext>
                </a:extLst>
              </p:cNvPr>
              <p:cNvSpPr txBox="1"/>
              <p:nvPr/>
            </p:nvSpPr>
            <p:spPr>
              <a:xfrm>
                <a:off x="4981492" y="5468333"/>
                <a:ext cx="3891043" cy="1200329"/>
              </a:xfrm>
              <a:prstGeom prst="rect">
                <a:avLst/>
              </a:prstGeom>
              <a:noFill/>
            </p:spPr>
            <p:txBody>
              <a:bodyPr wrap="square">
                <a:spAutoFit/>
              </a:bodyPr>
              <a:lstStyle/>
              <a:p>
                <a:r>
                  <a:rPr lang="en-US" sz="1800" b="1" dirty="0"/>
                  <a:t>Performance Evaluation</a:t>
                </a:r>
              </a:p>
              <a:p>
                <a:r>
                  <a:rPr lang="en-US" sz="1800" i="1" dirty="0"/>
                  <a:t>Temporal Recall (How many churns 6 months down the line are predicted today?)</a:t>
                </a:r>
              </a:p>
            </p:txBody>
          </p:sp>
          <p:sp>
            <p:nvSpPr>
              <p:cNvPr id="23" name="TextBox 22">
                <a:extLst>
                  <a:ext uri="{FF2B5EF4-FFF2-40B4-BE49-F238E27FC236}">
                    <a16:creationId xmlns:a16="http://schemas.microsoft.com/office/drawing/2014/main" id="{C14EF65A-731F-E3CF-6FF2-323D139AA9AF}"/>
                  </a:ext>
                </a:extLst>
              </p:cNvPr>
              <p:cNvSpPr txBox="1"/>
              <p:nvPr/>
            </p:nvSpPr>
            <p:spPr>
              <a:xfrm>
                <a:off x="5126292" y="4476638"/>
                <a:ext cx="3474718" cy="369332"/>
              </a:xfrm>
              <a:prstGeom prst="rect">
                <a:avLst/>
              </a:prstGeom>
              <a:noFill/>
            </p:spPr>
            <p:txBody>
              <a:bodyPr wrap="square" rtlCol="0">
                <a:spAutoFit/>
              </a:bodyPr>
              <a:lstStyle/>
              <a:p>
                <a:r>
                  <a:rPr lang="en-US" sz="1800" dirty="0"/>
                  <a:t>Optimize for early signals</a:t>
                </a:r>
              </a:p>
            </p:txBody>
          </p:sp>
        </p:grpSp>
        <p:sp>
          <p:nvSpPr>
            <p:cNvPr id="8" name="TextBox 7">
              <a:extLst>
                <a:ext uri="{FF2B5EF4-FFF2-40B4-BE49-F238E27FC236}">
                  <a16:creationId xmlns:a16="http://schemas.microsoft.com/office/drawing/2014/main" id="{ABC580A8-6EF7-D92E-DB2F-72AF6C8C73A1}"/>
                </a:ext>
              </a:extLst>
            </p:cNvPr>
            <p:cNvSpPr txBox="1"/>
            <p:nvPr/>
          </p:nvSpPr>
          <p:spPr>
            <a:xfrm>
              <a:off x="5542058" y="1777946"/>
              <a:ext cx="2643187" cy="276999"/>
            </a:xfrm>
            <a:prstGeom prst="rect">
              <a:avLst/>
            </a:prstGeom>
            <a:solidFill>
              <a:schemeClr val="accent6">
                <a:lumMod val="40000"/>
                <a:lumOff val="60000"/>
              </a:schemeClr>
            </a:solid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Level 2</a:t>
              </a:r>
            </a:p>
          </p:txBody>
        </p:sp>
      </p:grpSp>
      <p:grpSp>
        <p:nvGrpSpPr>
          <p:cNvPr id="19" name="Group 18">
            <a:extLst>
              <a:ext uri="{FF2B5EF4-FFF2-40B4-BE49-F238E27FC236}">
                <a16:creationId xmlns:a16="http://schemas.microsoft.com/office/drawing/2014/main" id="{6D3BEDC8-616E-2323-B8BF-0224B226F858}"/>
              </a:ext>
            </a:extLst>
          </p:cNvPr>
          <p:cNvGrpSpPr/>
          <p:nvPr/>
        </p:nvGrpSpPr>
        <p:grpSpPr>
          <a:xfrm>
            <a:off x="9807933" y="1777945"/>
            <a:ext cx="4826440" cy="4366539"/>
            <a:chOff x="9807933" y="1777945"/>
            <a:chExt cx="4826440" cy="4366539"/>
          </a:xfrm>
        </p:grpSpPr>
        <p:sp>
          <p:nvSpPr>
            <p:cNvPr id="17" name="TextBox 16">
              <a:extLst>
                <a:ext uri="{FF2B5EF4-FFF2-40B4-BE49-F238E27FC236}">
                  <a16:creationId xmlns:a16="http://schemas.microsoft.com/office/drawing/2014/main" id="{28FBBC91-6DD9-035B-C1C3-2D51AB15BAD8}"/>
                </a:ext>
              </a:extLst>
            </p:cNvPr>
            <p:cNvSpPr txBox="1"/>
            <p:nvPr/>
          </p:nvSpPr>
          <p:spPr>
            <a:xfrm>
              <a:off x="9970930" y="5498153"/>
              <a:ext cx="4500446" cy="646331"/>
            </a:xfrm>
            <a:prstGeom prst="rect">
              <a:avLst/>
            </a:prstGeom>
            <a:noFill/>
          </p:spPr>
          <p:txBody>
            <a:bodyPr wrap="square">
              <a:spAutoFit/>
            </a:bodyPr>
            <a:lstStyle/>
            <a:p>
              <a:r>
                <a:rPr lang="en-US" sz="1800" b="1" dirty="0"/>
                <a:t>Performance Evaluation</a:t>
              </a:r>
            </a:p>
            <a:p>
              <a:r>
                <a:rPr lang="en-US" sz="1800" i="1" dirty="0"/>
                <a:t>$ Impact of Preventing Churn</a:t>
              </a:r>
            </a:p>
          </p:txBody>
        </p:sp>
        <p:grpSp>
          <p:nvGrpSpPr>
            <p:cNvPr id="18" name="Group 17">
              <a:extLst>
                <a:ext uri="{FF2B5EF4-FFF2-40B4-BE49-F238E27FC236}">
                  <a16:creationId xmlns:a16="http://schemas.microsoft.com/office/drawing/2014/main" id="{3184FFFC-2B94-FD4C-D747-41A32BAC584D}"/>
                </a:ext>
              </a:extLst>
            </p:cNvPr>
            <p:cNvGrpSpPr/>
            <p:nvPr/>
          </p:nvGrpSpPr>
          <p:grpSpPr>
            <a:xfrm>
              <a:off x="9807933" y="1777945"/>
              <a:ext cx="4826440" cy="3206524"/>
              <a:chOff x="9807933" y="1777945"/>
              <a:chExt cx="4826440" cy="3206524"/>
            </a:xfrm>
          </p:grpSpPr>
          <p:sp>
            <p:nvSpPr>
              <p:cNvPr id="16" name="TextBox 15">
                <a:extLst>
                  <a:ext uri="{FF2B5EF4-FFF2-40B4-BE49-F238E27FC236}">
                    <a16:creationId xmlns:a16="http://schemas.microsoft.com/office/drawing/2014/main" id="{D07FDB3F-BF5A-E604-FA42-F7147655F613}"/>
                  </a:ext>
                </a:extLst>
              </p:cNvPr>
              <p:cNvSpPr txBox="1"/>
              <p:nvPr/>
            </p:nvSpPr>
            <p:spPr>
              <a:xfrm>
                <a:off x="9807933" y="2520451"/>
                <a:ext cx="4826440" cy="830997"/>
              </a:xfrm>
              <a:prstGeom prst="rect">
                <a:avLst/>
              </a:prstGeom>
              <a:noFill/>
            </p:spPr>
            <p:txBody>
              <a:bodyPr wrap="square" rtlCol="0">
                <a:spAutoFit/>
              </a:bodyPr>
              <a:lstStyle/>
              <a:p>
                <a:r>
                  <a:rPr lang="en-US" sz="2400" dirty="0"/>
                  <a:t>Predict </a:t>
                </a:r>
                <a:r>
                  <a:rPr lang="en-US" sz="2400" b="1" dirty="0"/>
                  <a:t>preventable churns </a:t>
                </a:r>
                <a:r>
                  <a:rPr lang="en-US" sz="2400" dirty="0"/>
                  <a:t>effectively and as early as possible</a:t>
                </a:r>
              </a:p>
            </p:txBody>
          </p:sp>
          <p:sp>
            <p:nvSpPr>
              <p:cNvPr id="24" name="TextBox 23">
                <a:extLst>
                  <a:ext uri="{FF2B5EF4-FFF2-40B4-BE49-F238E27FC236}">
                    <a16:creationId xmlns:a16="http://schemas.microsoft.com/office/drawing/2014/main" id="{B4B702CC-9B9E-7D34-51B7-F7CDBC120F1F}"/>
                  </a:ext>
                </a:extLst>
              </p:cNvPr>
              <p:cNvSpPr txBox="1"/>
              <p:nvPr/>
            </p:nvSpPr>
            <p:spPr>
              <a:xfrm>
                <a:off x="9965282" y="4338138"/>
                <a:ext cx="4373219" cy="646331"/>
              </a:xfrm>
              <a:prstGeom prst="rect">
                <a:avLst/>
              </a:prstGeom>
              <a:noFill/>
            </p:spPr>
            <p:txBody>
              <a:bodyPr wrap="square" rtlCol="0">
                <a:spAutoFit/>
              </a:bodyPr>
              <a:lstStyle/>
              <a:p>
                <a:r>
                  <a:rPr lang="en-US" sz="1800" dirty="0"/>
                  <a:t>Optimize for churn intervention strategy based on feedback loop</a:t>
                </a:r>
              </a:p>
            </p:txBody>
          </p:sp>
          <p:sp>
            <p:nvSpPr>
              <p:cNvPr id="12" name="TextBox 11">
                <a:extLst>
                  <a:ext uri="{FF2B5EF4-FFF2-40B4-BE49-F238E27FC236}">
                    <a16:creationId xmlns:a16="http://schemas.microsoft.com/office/drawing/2014/main" id="{047CA673-D629-5AA6-0B45-D6FC5BCB04E7}"/>
                  </a:ext>
                </a:extLst>
              </p:cNvPr>
              <p:cNvSpPr txBox="1"/>
              <p:nvPr/>
            </p:nvSpPr>
            <p:spPr>
              <a:xfrm>
                <a:off x="10463916" y="1777945"/>
                <a:ext cx="2643187" cy="276999"/>
              </a:xfrm>
              <a:prstGeom prst="rect">
                <a:avLst/>
              </a:prstGeom>
              <a:solidFill>
                <a:schemeClr val="accent6">
                  <a:lumMod val="40000"/>
                  <a:lumOff val="60000"/>
                </a:schemeClr>
              </a:solid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Level 3</a:t>
                </a:r>
              </a:p>
            </p:txBody>
          </p:sp>
        </p:grpSp>
      </p:grpSp>
      <p:cxnSp>
        <p:nvCxnSpPr>
          <p:cNvPr id="13" name="Straight Connector 12">
            <a:extLst>
              <a:ext uri="{FF2B5EF4-FFF2-40B4-BE49-F238E27FC236}">
                <a16:creationId xmlns:a16="http://schemas.microsoft.com/office/drawing/2014/main" id="{0BD3DE0A-4959-84F6-AC1B-03251B4CBF95}"/>
              </a:ext>
            </a:extLst>
          </p:cNvPr>
          <p:cNvCxnSpPr>
            <a:cxnSpLocks/>
          </p:cNvCxnSpPr>
          <p:nvPr/>
        </p:nvCxnSpPr>
        <p:spPr>
          <a:xfrm>
            <a:off x="604300" y="3914775"/>
            <a:ext cx="1373420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7297AF-9BB5-A209-E0E3-087C94BFB855}"/>
              </a:ext>
            </a:extLst>
          </p:cNvPr>
          <p:cNvCxnSpPr>
            <a:cxnSpLocks/>
          </p:cNvCxnSpPr>
          <p:nvPr/>
        </p:nvCxnSpPr>
        <p:spPr>
          <a:xfrm>
            <a:off x="604299" y="5281613"/>
            <a:ext cx="1373420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63552991"/>
      </p:ext>
    </p:extLst>
  </p:cSld>
  <p:clrMapOvr>
    <a:masterClrMapping/>
  </p:clrMapOvr>
  <mc:AlternateContent xmlns:mc="http://schemas.openxmlformats.org/markup-compatibility/2006" xmlns:p14="http://schemas.microsoft.com/office/powerpoint/2010/main">
    <mc:Choice Requires="p14">
      <p:transition spd="slow" p14:dur="2000" advTm="149929"/>
    </mc:Choice>
    <mc:Fallback xmlns="">
      <p:transition spd="slow" advTm="1499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594310D-92C3-AE40-A2D5-59DC47E20CC3}"/>
              </a:ext>
            </a:extLst>
          </p:cNvPr>
          <p:cNvSpPr txBox="1"/>
          <p:nvPr/>
        </p:nvSpPr>
        <p:spPr>
          <a:xfrm>
            <a:off x="603497" y="1099487"/>
            <a:ext cx="6037684" cy="369332"/>
          </a:xfrm>
          <a:prstGeom prst="rect">
            <a:avLst/>
          </a:prstGeom>
          <a:noFill/>
        </p:spPr>
        <p:txBody>
          <a:bodyPr wrap="square">
            <a:spAutoFit/>
          </a:bodyPr>
          <a:lstStyle/>
          <a:p>
            <a:r>
              <a:rPr lang="en-US" sz="1800" b="1" dirty="0"/>
              <a:t>Training Data : </a:t>
            </a:r>
            <a:r>
              <a:rPr lang="en-US" sz="1800" dirty="0"/>
              <a:t>Account/User + Observation Date</a:t>
            </a:r>
          </a:p>
        </p:txBody>
      </p:sp>
      <p:pic>
        <p:nvPicPr>
          <p:cNvPr id="16" name="Picture 15">
            <a:extLst>
              <a:ext uri="{FF2B5EF4-FFF2-40B4-BE49-F238E27FC236}">
                <a16:creationId xmlns:a16="http://schemas.microsoft.com/office/drawing/2014/main" id="{B0E11A07-65A5-4070-FB9F-A17E96BA9FD2}"/>
              </a:ext>
            </a:extLst>
          </p:cNvPr>
          <p:cNvPicPr>
            <a:picLocks noChangeAspect="1"/>
          </p:cNvPicPr>
          <p:nvPr/>
        </p:nvPicPr>
        <p:blipFill>
          <a:blip r:embed="rId4"/>
          <a:stretch>
            <a:fillRect/>
          </a:stretch>
        </p:blipFill>
        <p:spPr>
          <a:xfrm>
            <a:off x="2272618" y="1772412"/>
            <a:ext cx="7467600" cy="2225040"/>
          </a:xfrm>
          <a:prstGeom prst="rect">
            <a:avLst/>
          </a:prstGeom>
        </p:spPr>
      </p:pic>
      <p:cxnSp>
        <p:nvCxnSpPr>
          <p:cNvPr id="18" name="Straight Arrow Connector 17">
            <a:extLst>
              <a:ext uri="{FF2B5EF4-FFF2-40B4-BE49-F238E27FC236}">
                <a16:creationId xmlns:a16="http://schemas.microsoft.com/office/drawing/2014/main" id="{91444746-30D2-1E3C-606A-65C1D86C7FB0}"/>
              </a:ext>
            </a:extLst>
          </p:cNvPr>
          <p:cNvCxnSpPr>
            <a:cxnSpLocks/>
          </p:cNvCxnSpPr>
          <p:nvPr/>
        </p:nvCxnSpPr>
        <p:spPr>
          <a:xfrm flipV="1">
            <a:off x="5902246" y="1284154"/>
            <a:ext cx="4064930" cy="1347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AE06F1A-C6E6-3040-1A48-70CAF6F690C5}"/>
              </a:ext>
            </a:extLst>
          </p:cNvPr>
          <p:cNvSpPr txBox="1"/>
          <p:nvPr/>
        </p:nvSpPr>
        <p:spPr>
          <a:xfrm>
            <a:off x="9967177" y="1099487"/>
            <a:ext cx="3615738" cy="350865"/>
          </a:xfrm>
          <a:prstGeom prst="rect">
            <a:avLst/>
          </a:prstGeom>
          <a:noFill/>
        </p:spPr>
        <p:txBody>
          <a:bodyPr wrap="square" rtlCol="0">
            <a:spAutoFit/>
          </a:bodyPr>
          <a:lstStyle/>
          <a:p>
            <a:r>
              <a:rPr lang="en-US" sz="1680" dirty="0"/>
              <a:t>Steep decline in Product Usage</a:t>
            </a:r>
          </a:p>
        </p:txBody>
      </p:sp>
      <p:cxnSp>
        <p:nvCxnSpPr>
          <p:cNvPr id="21" name="Straight Arrow Connector 20">
            <a:extLst>
              <a:ext uri="{FF2B5EF4-FFF2-40B4-BE49-F238E27FC236}">
                <a16:creationId xmlns:a16="http://schemas.microsoft.com/office/drawing/2014/main" id="{AD93E201-C6CE-6E6F-7C7D-98BB5EC48AD4}"/>
              </a:ext>
            </a:extLst>
          </p:cNvPr>
          <p:cNvCxnSpPr>
            <a:cxnSpLocks/>
            <a:endCxn id="23" idx="1"/>
          </p:cNvCxnSpPr>
          <p:nvPr/>
        </p:nvCxnSpPr>
        <p:spPr>
          <a:xfrm flipV="1">
            <a:off x="9304917" y="2686293"/>
            <a:ext cx="1509721" cy="691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72DE579-09F9-1098-25D2-1AB584AEA41E}"/>
              </a:ext>
            </a:extLst>
          </p:cNvPr>
          <p:cNvSpPr txBox="1"/>
          <p:nvPr/>
        </p:nvSpPr>
        <p:spPr>
          <a:xfrm>
            <a:off x="10814638" y="2381594"/>
            <a:ext cx="3083303" cy="609398"/>
          </a:xfrm>
          <a:prstGeom prst="rect">
            <a:avLst/>
          </a:prstGeom>
          <a:noFill/>
        </p:spPr>
        <p:txBody>
          <a:bodyPr wrap="square" rtlCol="0">
            <a:spAutoFit/>
          </a:bodyPr>
          <a:lstStyle/>
          <a:p>
            <a:r>
              <a:rPr lang="en-US" sz="1680" dirty="0"/>
              <a:t>User 1 churn- 3 weeks after churn indicator</a:t>
            </a:r>
          </a:p>
        </p:txBody>
      </p:sp>
      <p:sp>
        <p:nvSpPr>
          <p:cNvPr id="28" name="TextBox 27">
            <a:extLst>
              <a:ext uri="{FF2B5EF4-FFF2-40B4-BE49-F238E27FC236}">
                <a16:creationId xmlns:a16="http://schemas.microsoft.com/office/drawing/2014/main" id="{33069A6E-4F44-A84E-DDE9-3F605893CF39}"/>
              </a:ext>
            </a:extLst>
          </p:cNvPr>
          <p:cNvSpPr txBox="1"/>
          <p:nvPr/>
        </p:nvSpPr>
        <p:spPr>
          <a:xfrm>
            <a:off x="1511004" y="4430045"/>
            <a:ext cx="3372670" cy="609398"/>
          </a:xfrm>
          <a:prstGeom prst="rect">
            <a:avLst/>
          </a:prstGeom>
          <a:noFill/>
        </p:spPr>
        <p:txBody>
          <a:bodyPr wrap="square" rtlCol="0">
            <a:spAutoFit/>
          </a:bodyPr>
          <a:lstStyle/>
          <a:p>
            <a:r>
              <a:rPr lang="en-US" sz="1680" dirty="0"/>
              <a:t>User 1 and User 2 behaviors are completely different </a:t>
            </a:r>
          </a:p>
        </p:txBody>
      </p:sp>
      <p:sp>
        <p:nvSpPr>
          <p:cNvPr id="31" name="TextBox 30">
            <a:extLst>
              <a:ext uri="{FF2B5EF4-FFF2-40B4-BE49-F238E27FC236}">
                <a16:creationId xmlns:a16="http://schemas.microsoft.com/office/drawing/2014/main" id="{C32A594E-7527-8378-EB68-C04CC11AD211}"/>
              </a:ext>
            </a:extLst>
          </p:cNvPr>
          <p:cNvSpPr txBox="1"/>
          <p:nvPr/>
        </p:nvSpPr>
        <p:spPr>
          <a:xfrm>
            <a:off x="4759942" y="5952218"/>
            <a:ext cx="7467599" cy="1200329"/>
          </a:xfrm>
          <a:prstGeom prst="rect">
            <a:avLst/>
          </a:prstGeom>
          <a:solidFill>
            <a:schemeClr val="accent6">
              <a:lumMod val="40000"/>
              <a:lumOff val="60000"/>
            </a:schemeClr>
          </a:solidFill>
        </p:spPr>
        <p:txBody>
          <a:bodyPr wrap="square" rtlCol="0">
            <a:spAutoFit/>
          </a:bodyPr>
          <a:lstStyle/>
          <a:p>
            <a:r>
              <a:rPr lang="en-US" sz="1800" b="1" dirty="0"/>
              <a:t>Challenges</a:t>
            </a:r>
          </a:p>
          <a:p>
            <a:pPr marL="411480" indent="-411480">
              <a:buAutoNum type="arabicParenR"/>
            </a:pPr>
            <a:r>
              <a:rPr lang="en-US" sz="1800" dirty="0"/>
              <a:t>Variable Latency between User activity and Ground Truth Label confirmation </a:t>
            </a:r>
          </a:p>
          <a:p>
            <a:pPr marL="411480" indent="-411480">
              <a:buAutoNum type="arabicParenR"/>
            </a:pPr>
            <a:r>
              <a:rPr lang="en-US" sz="1800" dirty="0"/>
              <a:t>Different Users use Product at different scale</a:t>
            </a:r>
          </a:p>
        </p:txBody>
      </p:sp>
      <p:sp>
        <p:nvSpPr>
          <p:cNvPr id="2" name="Title 1">
            <a:extLst>
              <a:ext uri="{FF2B5EF4-FFF2-40B4-BE49-F238E27FC236}">
                <a16:creationId xmlns:a16="http://schemas.microsoft.com/office/drawing/2014/main" id="{450FF69F-EF05-856D-B6BD-BB6A9C2B0416}"/>
              </a:ext>
            </a:extLst>
          </p:cNvPr>
          <p:cNvSpPr txBox="1">
            <a:spLocks/>
          </p:cNvSpPr>
          <p:nvPr/>
        </p:nvSpPr>
        <p:spPr>
          <a:xfrm>
            <a:off x="613228" y="131837"/>
            <a:ext cx="4885592" cy="605443"/>
          </a:xfrm>
          <a:prstGeom prst="rect">
            <a:avLst/>
          </a:prstGeom>
          <a:solidFill>
            <a:srgbClr val="E6E6E6"/>
          </a:solidFill>
        </p:spPr>
        <p:txBody>
          <a:bodyPr vert="horz" lIns="109728" tIns="54864" rIns="109728" bIns="54864"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Why Churn Prediction is difficult?</a:t>
            </a:r>
          </a:p>
        </p:txBody>
      </p:sp>
    </p:spTree>
    <p:custDataLst>
      <p:tags r:id="rId1"/>
    </p:custDataLst>
    <p:extLst>
      <p:ext uri="{BB962C8B-B14F-4D97-AF65-F5344CB8AC3E}">
        <p14:creationId xmlns:p14="http://schemas.microsoft.com/office/powerpoint/2010/main" val="2699620453"/>
      </p:ext>
    </p:extLst>
  </p:cSld>
  <p:clrMapOvr>
    <a:masterClrMapping/>
  </p:clrMapOvr>
  <mc:AlternateContent xmlns:mc="http://schemas.openxmlformats.org/markup-compatibility/2006" xmlns:p14="http://schemas.microsoft.com/office/powerpoint/2010/main">
    <mc:Choice Requires="p14">
      <p:transition spd="slow" p14:dur="2000" advTm="84712"/>
    </mc:Choice>
    <mc:Fallback xmlns="">
      <p:transition spd="slow" advTm="847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8|62.1|28.3"/>
</p:tagLst>
</file>

<file path=ppt/tags/tag2.xml><?xml version="1.0" encoding="utf-8"?>
<p:tagLst xmlns:a="http://schemas.openxmlformats.org/drawingml/2006/main" xmlns:r="http://schemas.openxmlformats.org/officeDocument/2006/relationships" xmlns:p="http://schemas.openxmlformats.org/presentationml/2006/main">
  <p:tag name="TIMING" val="|49.6"/>
</p:tagLst>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Props1.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661D46-9602-48E1-9F42-2B7287AF0269}">
  <ds:schemaRefs>
    <ds:schemaRef ds:uri="http://schemas.microsoft.com/sharepoint/v3/contenttype/forms"/>
  </ds:schemaRefs>
</ds:datastoreItem>
</file>

<file path=customXml/itemProps3.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2130</Words>
  <Application>Microsoft Macintosh PowerPoint</Application>
  <PresentationFormat>Custom</PresentationFormat>
  <Paragraphs>443</Paragraphs>
  <Slides>34</Slides>
  <Notes>16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34</vt:i4>
      </vt:variant>
    </vt:vector>
  </HeadingPairs>
  <TitlesOfParts>
    <vt:vector size="49" baseType="lpstr">
      <vt:lpstr>Arial</vt:lpstr>
      <vt:lpstr>Segoe UI</vt:lpstr>
      <vt:lpstr>-apple-system</vt:lpstr>
      <vt:lpstr>Lato</vt:lpstr>
      <vt:lpstr>Söhne</vt:lpstr>
      <vt:lpstr>Poppins Light</vt:lpstr>
      <vt:lpstr>Segoe UI Semibold (Headings)</vt:lpstr>
      <vt:lpstr>Poppins</vt:lpstr>
      <vt:lpstr>Calibri</vt:lpstr>
      <vt:lpstr>Wingdings</vt:lpstr>
      <vt:lpstr>Segoe UI Semibold</vt:lpstr>
      <vt:lpstr>LiberationSerif</vt:lpstr>
      <vt:lpstr>Slack-Lato</vt:lpstr>
      <vt:lpstr>Document template - Corp grid</vt:lpstr>
      <vt:lpstr>1_Document template - Corp grid</vt:lpstr>
      <vt:lpstr>PowerPoint Presentation</vt:lpstr>
      <vt:lpstr>Marshall Nicholas</vt:lpstr>
      <vt:lpstr>PowerPoint Presentation</vt:lpstr>
      <vt:lpstr>Boosting SaaS Success</vt:lpstr>
      <vt:lpstr>PowerPoint Presentation</vt:lpstr>
      <vt:lpstr>Churn Prediction</vt:lpstr>
      <vt:lpstr>PowerPoint Presentation</vt:lpstr>
      <vt:lpstr>PowerPoint Presentation</vt:lpstr>
      <vt:lpstr>PowerPoint Presentation</vt:lpstr>
      <vt:lpstr>PowerPoint Presentation</vt:lpstr>
      <vt:lpstr>PowerPoint Presentation</vt:lpstr>
      <vt:lpstr>Features</vt:lpstr>
      <vt:lpstr>Is Feature Engineering even relevant today?</vt:lpstr>
      <vt:lpstr>PowerPoint Presentation</vt:lpstr>
      <vt:lpstr>PowerPoint Presentation</vt:lpstr>
      <vt:lpstr>Challenges  Best Practices</vt:lpstr>
      <vt:lpstr>PowerPoint Presentation</vt:lpstr>
      <vt:lpstr>PowerPoint Presentation</vt:lpstr>
      <vt:lpstr>PowerPoint Presentation</vt:lpstr>
      <vt:lpstr>PowerPoint Presentation</vt:lpstr>
      <vt:lpstr>PowerPoint Presentation</vt:lpstr>
      <vt:lpstr>PowerPoint Presentation</vt:lpstr>
      <vt:lpstr>Customer Support ChatBot</vt:lpstr>
      <vt:lpstr>PowerPoint Presentation</vt:lpstr>
      <vt:lpstr>Demo</vt:lpstr>
      <vt:lpstr>PowerPoint Presentation</vt:lpstr>
      <vt:lpstr>Q &amp; A</vt:lpstr>
      <vt:lpstr>THANK YOU</vt:lpstr>
      <vt:lpstr>PowerPoint Presentation</vt:lpstr>
      <vt:lpstr>Appendix</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19</cp:revision>
  <dcterms:created xsi:type="dcterms:W3CDTF">2020-10-17T05:30:34Z</dcterms:created>
  <dcterms:modified xsi:type="dcterms:W3CDTF">2023-11-17T17:10:24Z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